
<file path=[Content_Types].xml><?xml version="1.0" encoding="utf-8"?>
<Types xmlns="http://schemas.openxmlformats.org/package/2006/content-types">
  <Default Extension="bin" ContentType="audio/unknown"/>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1.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2.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4"/>
  </p:notesMasterIdLst>
  <p:sldIdLst>
    <p:sldId id="459" r:id="rId5"/>
    <p:sldId id="504" r:id="rId6"/>
    <p:sldId id="460" r:id="rId7"/>
    <p:sldId id="541" r:id="rId8"/>
    <p:sldId id="575" r:id="rId9"/>
    <p:sldId id="414" r:id="rId10"/>
    <p:sldId id="576" r:id="rId11"/>
    <p:sldId id="577" r:id="rId12"/>
    <p:sldId id="265" r:id="rId13"/>
    <p:sldId id="316" r:id="rId14"/>
    <p:sldId id="506" r:id="rId15"/>
    <p:sldId id="437" r:id="rId16"/>
    <p:sldId id="509" r:id="rId17"/>
    <p:sldId id="439" r:id="rId18"/>
    <p:sldId id="524" r:id="rId19"/>
    <p:sldId id="442" r:id="rId20"/>
    <p:sldId id="462" r:id="rId21"/>
    <p:sldId id="446" r:id="rId22"/>
    <p:sldId id="517" r:id="rId23"/>
    <p:sldId id="525" r:id="rId24"/>
    <p:sldId id="526" r:id="rId25"/>
    <p:sldId id="528" r:id="rId26"/>
    <p:sldId id="464" r:id="rId27"/>
    <p:sldId id="519" r:id="rId28"/>
    <p:sldId id="529" r:id="rId29"/>
    <p:sldId id="521" r:id="rId30"/>
    <p:sldId id="530" r:id="rId31"/>
    <p:sldId id="514" r:id="rId32"/>
    <p:sldId id="532" r:id="rId33"/>
    <p:sldId id="533" r:id="rId34"/>
    <p:sldId id="534" r:id="rId35"/>
    <p:sldId id="535" r:id="rId36"/>
    <p:sldId id="536" r:id="rId37"/>
    <p:sldId id="537" r:id="rId38"/>
    <p:sldId id="538" r:id="rId39"/>
    <p:sldId id="527" r:id="rId40"/>
    <p:sldId id="466" r:id="rId41"/>
    <p:sldId id="468" r:id="rId42"/>
    <p:sldId id="531" r:id="rId43"/>
    <p:sldId id="469" r:id="rId44"/>
    <p:sldId id="470" r:id="rId45"/>
    <p:sldId id="471" r:id="rId46"/>
    <p:sldId id="474" r:id="rId47"/>
    <p:sldId id="477" r:id="rId48"/>
    <p:sldId id="479" r:id="rId49"/>
    <p:sldId id="480" r:id="rId50"/>
    <p:sldId id="481" r:id="rId51"/>
    <p:sldId id="482" r:id="rId52"/>
    <p:sldId id="483" r:id="rId53"/>
    <p:sldId id="484" r:id="rId54"/>
    <p:sldId id="539" r:id="rId55"/>
    <p:sldId id="486" r:id="rId56"/>
    <p:sldId id="487" r:id="rId57"/>
    <p:sldId id="488" r:id="rId58"/>
    <p:sldId id="540" r:id="rId59"/>
    <p:sldId id="489" r:id="rId60"/>
    <p:sldId id="490" r:id="rId61"/>
    <p:sldId id="491" r:id="rId62"/>
    <p:sldId id="492" r:id="rId63"/>
    <p:sldId id="493" r:id="rId64"/>
    <p:sldId id="494" r:id="rId65"/>
    <p:sldId id="495" r:id="rId66"/>
    <p:sldId id="496" r:id="rId67"/>
    <p:sldId id="497" r:id="rId68"/>
    <p:sldId id="498" r:id="rId69"/>
    <p:sldId id="500" r:id="rId70"/>
    <p:sldId id="501" r:id="rId71"/>
    <p:sldId id="502" r:id="rId72"/>
    <p:sldId id="503"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8"/>
  </p:normalViewPr>
  <p:slideViewPr>
    <p:cSldViewPr>
      <p:cViewPr varScale="1">
        <p:scale>
          <a:sx n="119" d="100"/>
          <a:sy n="119" d="100"/>
        </p:scale>
        <p:origin x="240" y="192"/>
      </p:cViewPr>
      <p:guideLst>
        <p:guide orient="horz" pos="2736"/>
        <p:guide pos="27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9C18E4-A34F-4F3F-AF87-7DB550AFC379}" type="slidenum">
              <a:rPr lang="en-US" smtClean="0"/>
              <a:pPr/>
              <a:t>5</a:t>
            </a:fld>
            <a:endParaRPr lang="en-US"/>
          </a:p>
        </p:txBody>
      </p:sp>
    </p:spTree>
    <p:extLst>
      <p:ext uri="{BB962C8B-B14F-4D97-AF65-F5344CB8AC3E}">
        <p14:creationId xmlns:p14="http://schemas.microsoft.com/office/powerpoint/2010/main" val="87221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35678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bin"/><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3B03634-0C11-44BA-8D00-17B050B847FF}" type="slidenum">
              <a:rPr lang="en-US"/>
              <a:pPr>
                <a:defRPr/>
              </a:pPr>
              <a:t>‹#›</a:t>
            </a:fld>
            <a:endParaRPr lang="en-US"/>
          </a:p>
        </p:txBody>
      </p:sp>
    </p:spTree>
    <p:extLst>
      <p:ext uri="{BB962C8B-B14F-4D97-AF65-F5344CB8AC3E}">
        <p14:creationId xmlns:p14="http://schemas.microsoft.com/office/powerpoint/2010/main" val="2899491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6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4994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838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823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359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88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8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3715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7863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3120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971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72538" cy="6858000"/>
            <a:chOff x="0" y="0"/>
            <a:chExt cx="5589" cy="4320"/>
          </a:xfrm>
        </p:grpSpPr>
        <p:sp>
          <p:nvSpPr>
            <p:cNvPr id="5" name="Rectangle 3" descr="Stationery"/>
            <p:cNvSpPr>
              <a:spLocks noChangeArrowheads="1"/>
            </p:cNvSpPr>
            <p:nvPr/>
          </p:nvSpPr>
          <p:spPr bwMode="white">
            <a:xfrm>
              <a:off x="336" y="150"/>
              <a:ext cx="5253" cy="402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6" name="Picture 4" descr="A:\minisp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Rectangle 5"/>
          <p:cNvSpPr>
            <a:spLocks noGrp="1" noChangeArrowheads="1"/>
          </p:cNvSpPr>
          <p:nvPr>
            <p:ph type="ctrTitle"/>
          </p:nvPr>
        </p:nvSpPr>
        <p:spPr>
          <a:xfrm>
            <a:off x="962025" y="1925638"/>
            <a:ext cx="7772400" cy="1143000"/>
          </a:xfrm>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lvl1pPr>
          </a:lstStyle>
          <a:p>
            <a:pPr lvl="0"/>
            <a:r>
              <a:rPr lang="en-US" noProof="0"/>
              <a:t>Click to edit Master title style</a:t>
            </a:r>
          </a:p>
        </p:txBody>
      </p:sp>
      <p:sp>
        <p:nvSpPr>
          <p:cNvPr id="14342" name="Rectangle 6"/>
          <p:cNvSpPr>
            <a:spLocks noGrp="1" noChangeArrowheads="1"/>
          </p:cNvSpPr>
          <p:nvPr>
            <p:ph type="subTitle" idx="1"/>
          </p:nvPr>
        </p:nvSpPr>
        <p:spPr>
          <a:xfrm>
            <a:off x="1647825" y="3738563"/>
            <a:ext cx="6400800" cy="1752600"/>
          </a:xfrm>
        </p:spPr>
        <p:txBody>
          <a:bodyPr/>
          <a:lstStyle>
            <a:lvl1pPr marL="0" indent="0" algn="ctr">
              <a:buFont typeface="Monotype Sorts" charset="0"/>
              <a:buNone/>
              <a:defRPr>
                <a:solidFill>
                  <a:schemeClr val="bg2"/>
                </a:solidFill>
              </a:defRPr>
            </a:lvl1pPr>
          </a:lstStyle>
          <a:p>
            <a:pPr lvl="0"/>
            <a:r>
              <a:rPr lang="en-US" noProof="0"/>
              <a:t>Click to edit Master subtitle style</a:t>
            </a:r>
          </a:p>
        </p:txBody>
      </p:sp>
      <p:sp>
        <p:nvSpPr>
          <p:cNvPr id="7" name="Rectangle 7"/>
          <p:cNvSpPr>
            <a:spLocks noGrp="1" noChangeArrowheads="1"/>
          </p:cNvSpPr>
          <p:nvPr>
            <p:ph type="dt" sz="half" idx="10"/>
          </p:nvPr>
        </p:nvSpPr>
        <p:spPr>
          <a:xfrm>
            <a:off x="962025" y="6100763"/>
            <a:ext cx="1905000" cy="457200"/>
          </a:xfrm>
        </p:spPr>
        <p:txBody>
          <a:bodyPr/>
          <a:lstStyle>
            <a:lvl1pPr>
              <a:defRPr smtClean="0">
                <a:solidFill>
                  <a:srgbClr val="A08366"/>
                </a:solidFill>
              </a:defRPr>
            </a:lvl1pPr>
          </a:lstStyle>
          <a:p>
            <a:pPr>
              <a:defRPr/>
            </a:pPr>
            <a:endParaRPr lang="en-US">
              <a:latin typeface="Times New Roman"/>
              <a:ea typeface="ＭＳ Ｐゴシック"/>
            </a:endParaRPr>
          </a:p>
        </p:txBody>
      </p:sp>
      <p:sp>
        <p:nvSpPr>
          <p:cNvPr id="8" name="Rectangle 8"/>
          <p:cNvSpPr>
            <a:spLocks noGrp="1" noChangeArrowheads="1"/>
          </p:cNvSpPr>
          <p:nvPr>
            <p:ph type="ftr" sz="quarter" idx="11"/>
          </p:nvPr>
        </p:nvSpPr>
        <p:spPr>
          <a:xfrm>
            <a:off x="3400425" y="6100763"/>
            <a:ext cx="2895600" cy="457200"/>
          </a:xfrm>
        </p:spPr>
        <p:txBody>
          <a:bodyPr/>
          <a:lstStyle>
            <a:lvl1pPr>
              <a:defRPr smtClean="0">
                <a:solidFill>
                  <a:srgbClr val="A08366"/>
                </a:solidFill>
              </a:defRPr>
            </a:lvl1pPr>
          </a:lstStyle>
          <a:p>
            <a:pPr>
              <a:defRPr/>
            </a:pPr>
            <a:r>
              <a:rPr lang="en-US">
                <a:latin typeface="Times New Roman"/>
                <a:ea typeface="ＭＳ Ｐゴシック"/>
              </a:rPr>
              <a:t>Y. U. Sasidhar</a:t>
            </a:r>
          </a:p>
        </p:txBody>
      </p:sp>
      <p:sp>
        <p:nvSpPr>
          <p:cNvPr id="9" name="Rectangle 9"/>
          <p:cNvSpPr>
            <a:spLocks noGrp="1" noChangeArrowheads="1"/>
          </p:cNvSpPr>
          <p:nvPr>
            <p:ph type="sldNum" sz="quarter" idx="12"/>
          </p:nvPr>
        </p:nvSpPr>
        <p:spPr>
          <a:xfrm>
            <a:off x="6829425" y="6100763"/>
            <a:ext cx="1905000" cy="457200"/>
          </a:xfrm>
        </p:spPr>
        <p:txBody>
          <a:bodyPr/>
          <a:lstStyle>
            <a:lvl1pPr>
              <a:defRPr smtClean="0">
                <a:solidFill>
                  <a:srgbClr val="A08366"/>
                </a:solidFill>
              </a:defRPr>
            </a:lvl1pPr>
          </a:lstStyle>
          <a:p>
            <a:pPr>
              <a:defRPr/>
            </a:pPr>
            <a:fld id="{369F0049-23AC-8444-BF66-5154D71233BF}" type="slidenum">
              <a:rPr lang="en-US">
                <a:latin typeface="Times New Roman"/>
                <a:ea typeface="ＭＳ Ｐゴシック"/>
              </a:rPr>
              <a:pPr>
                <a:defRPr/>
              </a:pPr>
              <a:t>‹#›</a:t>
            </a:fld>
            <a:endParaRPr lang="en-US">
              <a:latin typeface="Times New Roman"/>
              <a:ea typeface="ＭＳ Ｐゴシック"/>
            </a:endParaRPr>
          </a:p>
        </p:txBody>
      </p:sp>
    </p:spTree>
    <p:extLst>
      <p:ext uri="{BB962C8B-B14F-4D97-AF65-F5344CB8AC3E}">
        <p14:creationId xmlns:p14="http://schemas.microsoft.com/office/powerpoint/2010/main" val="3175057625"/>
      </p:ext>
    </p:extLst>
  </p:cSld>
  <p:clrMapOvr>
    <a:masterClrMapping/>
  </p:clrMapOvr>
  <p:transition>
    <p:cover/>
    <p:sndAc>
      <p:stSnd>
        <p:snd r:embed="rId1" name="PROJCTOR.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52C9B06-2C40-174D-9F0D-91E9031CBA9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788243437"/>
      </p:ext>
    </p:extLst>
  </p:cSld>
  <p:clrMapOvr>
    <a:masterClrMapping/>
  </p:clrMapOvr>
  <p:transition>
    <p:cover/>
    <p:sndAc>
      <p:stSnd>
        <p:snd r:embed="rId1" name="PROJCTOR.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D116B975-D6D0-B24D-B321-87C93509E3F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136372161"/>
      </p:ext>
    </p:extLst>
  </p:cSld>
  <p:clrMapOvr>
    <a:masterClrMapping/>
  </p:clrMapOvr>
  <p:transition>
    <p:cover/>
    <p:sndAc>
      <p:stSnd>
        <p:snd r:embed="rId1" name="PROJCTOR.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D40DFBB8-4D88-5C4C-800E-5A91BCA90E4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097694925"/>
      </p:ext>
    </p:extLst>
  </p:cSld>
  <p:clrMapOvr>
    <a:masterClrMapping/>
  </p:clrMapOvr>
  <p:transition>
    <p:cover/>
    <p:sndAc>
      <p:stSnd>
        <p:snd r:embed="rId1" name="PROJCTOR.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8"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9" name="Rectangle 10"/>
          <p:cNvSpPr>
            <a:spLocks noGrp="1" noChangeArrowheads="1"/>
          </p:cNvSpPr>
          <p:nvPr>
            <p:ph type="sldNum" sz="quarter" idx="12"/>
          </p:nvPr>
        </p:nvSpPr>
        <p:spPr>
          <a:ln/>
        </p:spPr>
        <p:txBody>
          <a:bodyPr/>
          <a:lstStyle>
            <a:lvl1pPr>
              <a:defRPr/>
            </a:lvl1pPr>
          </a:lstStyle>
          <a:p>
            <a:pPr>
              <a:defRPr/>
            </a:pPr>
            <a:fld id="{E7A322EF-BE51-8C4C-BD4F-76C90F324F0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545281899"/>
      </p:ext>
    </p:extLst>
  </p:cSld>
  <p:clrMapOvr>
    <a:masterClrMapping/>
  </p:clrMapOvr>
  <p:transition>
    <p:cover/>
    <p:sndAc>
      <p:stSnd>
        <p:snd r:embed="rId1" name="PROJCTOR.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5" name="Rectangle 10"/>
          <p:cNvSpPr>
            <a:spLocks noGrp="1" noChangeArrowheads="1"/>
          </p:cNvSpPr>
          <p:nvPr>
            <p:ph type="sldNum" sz="quarter" idx="12"/>
          </p:nvPr>
        </p:nvSpPr>
        <p:spPr>
          <a:ln/>
        </p:spPr>
        <p:txBody>
          <a:bodyPr/>
          <a:lstStyle>
            <a:lvl1pPr>
              <a:defRPr/>
            </a:lvl1pPr>
          </a:lstStyle>
          <a:p>
            <a:pPr>
              <a:defRPr/>
            </a:pPr>
            <a:fld id="{1FCEF667-A4C4-594F-A143-F5F2178BA8DB}"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566580616"/>
      </p:ext>
    </p:extLst>
  </p:cSld>
  <p:clrMapOvr>
    <a:masterClrMapping/>
  </p:clrMapOvr>
  <p:transition>
    <p:cover/>
    <p:sndAc>
      <p:stSnd>
        <p:snd r:embed="rId1" name="PROJCTOR.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3"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4" name="Rectangle 10"/>
          <p:cNvSpPr>
            <a:spLocks noGrp="1" noChangeArrowheads="1"/>
          </p:cNvSpPr>
          <p:nvPr>
            <p:ph type="sldNum" sz="quarter" idx="12"/>
          </p:nvPr>
        </p:nvSpPr>
        <p:spPr>
          <a:ln/>
        </p:spPr>
        <p:txBody>
          <a:bodyPr/>
          <a:lstStyle>
            <a:lvl1pPr>
              <a:defRPr/>
            </a:lvl1pPr>
          </a:lstStyle>
          <a:p>
            <a:pPr>
              <a:defRPr/>
            </a:pPr>
            <a:fld id="{2D9A9A45-00CB-F94A-B98F-7125EC3E9C8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272885852"/>
      </p:ext>
    </p:extLst>
  </p:cSld>
  <p:clrMapOvr>
    <a:masterClrMapping/>
  </p:clrMapOvr>
  <p:transition>
    <p:cover/>
    <p:sndAc>
      <p:stSnd>
        <p:snd r:embed="rId1" name="PROJCTOR.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CFA3246D-CFC1-674B-BC49-13DAF5DDB696}"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380964719"/>
      </p:ext>
    </p:extLst>
  </p:cSld>
  <p:clrMapOvr>
    <a:masterClrMapping/>
  </p:clrMapOvr>
  <p:transition>
    <p:cover/>
    <p:sndAc>
      <p:stSnd>
        <p:snd r:embed="rId1" name="PROJCTOR.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21F2F314-5BC3-FA4C-9D2C-8E148A2343AA}"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954995499"/>
      </p:ext>
    </p:extLst>
  </p:cSld>
  <p:clrMapOvr>
    <a:masterClrMapping/>
  </p:clrMapOvr>
  <p:transition>
    <p:cover/>
    <p:sndAc>
      <p:stSnd>
        <p:snd r:embed="rId1" name="PROJCTOR.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64B9916-E126-0044-A01D-8EEF0AB02479}"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127407885"/>
      </p:ext>
    </p:extLst>
  </p:cSld>
  <p:clrMapOvr>
    <a:masterClrMapping/>
  </p:clrMapOvr>
  <p:transition>
    <p:cover/>
    <p:sndAc>
      <p:stSnd>
        <p:snd r:embed="rId1" name="PROJCTOR.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457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457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0D9B3262-426E-254E-AC1C-C964F919714F}"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098124382"/>
      </p:ext>
    </p:extLst>
  </p:cSld>
  <p:clrMapOvr>
    <a:masterClrMapping/>
  </p:clrMapOvr>
  <p:transition>
    <p:cover/>
    <p:sndAc>
      <p:stSnd>
        <p:snd r:embed="rId1" name="PROJCTOR.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4449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287502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35247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02950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37472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13013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007904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0039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541275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56223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7140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audio" Target="../media/audio1.bin"/><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1/8/23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11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8872538" cy="6858000"/>
            <a:chOff x="0" y="0"/>
            <a:chExt cx="5589" cy="4320"/>
          </a:xfrm>
        </p:grpSpPr>
        <p:sp>
          <p:nvSpPr>
            <p:cNvPr id="1032" name="Rectangle 3"/>
            <p:cNvSpPr>
              <a:spLocks noChangeArrowheads="1"/>
            </p:cNvSpPr>
            <p:nvPr/>
          </p:nvSpPr>
          <p:spPr bwMode="ltGray">
            <a:xfrm>
              <a:off x="336" y="150"/>
              <a:ext cx="5253" cy="4026"/>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1033" name="Picture 4" descr="A:\minispir.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 name="Line 5"/>
            <p:cNvSpPr>
              <a:spLocks noChangeShapeType="1"/>
            </p:cNvSpPr>
            <p:nvPr/>
          </p:nvSpPr>
          <p:spPr bwMode="ltGray">
            <a:xfrm>
              <a:off x="640" y="1008"/>
              <a:ext cx="4880" cy="0"/>
            </a:xfrm>
            <a:prstGeom prst="line">
              <a:avLst/>
            </a:prstGeom>
            <a:noFill/>
            <a:ln w="3175">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grpSp>
      <p:sp>
        <p:nvSpPr>
          <p:cNvPr id="13318" name="Rectangle 6"/>
          <p:cNvSpPr>
            <a:spLocks noGrp="1" noChangeArrowheads="1"/>
          </p:cNvSpPr>
          <p:nvPr>
            <p:ph type="title"/>
          </p:nvPr>
        </p:nvSpPr>
        <p:spPr bwMode="auto">
          <a:xfrm>
            <a:off x="990600" y="457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29783" dir="3885598"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990600" y="1828800"/>
            <a:ext cx="7772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20" name="Rectangle 8"/>
          <p:cNvSpPr>
            <a:spLocks noGrp="1" noChangeArrowheads="1"/>
          </p:cNvSpPr>
          <p:nvPr>
            <p:ph type="dt" sz="half" idx="2"/>
          </p:nvPr>
        </p:nvSpPr>
        <p:spPr bwMode="auto">
          <a:xfrm>
            <a:off x="9906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50000"/>
              </a:spcBef>
              <a:defRPr sz="1400" smtClean="0">
                <a:solidFill>
                  <a:schemeClr val="bg2"/>
                </a:solidFill>
                <a:cs typeface="+mn-cs"/>
              </a:defRPr>
            </a:lvl1pPr>
          </a:lstStyle>
          <a:p>
            <a:pPr eaLnBrk="0" fontAlgn="base" hangingPunct="0">
              <a:spcAft>
                <a:spcPct val="0"/>
              </a:spcAft>
              <a:defRPr/>
            </a:pPr>
            <a:endParaRPr lang="en-US">
              <a:solidFill>
                <a:srgbClr val="A08366"/>
              </a:solidFill>
              <a:latin typeface="Times New Roman" charset="0"/>
              <a:ea typeface="ＭＳ Ｐゴシック" charset="0"/>
            </a:endParaRPr>
          </a:p>
        </p:txBody>
      </p:sp>
      <p:sp>
        <p:nvSpPr>
          <p:cNvPr id="13321" name="Rectangle 9"/>
          <p:cNvSpPr>
            <a:spLocks noGrp="1" noChangeArrowheads="1"/>
          </p:cNvSpPr>
          <p:nvPr>
            <p:ph type="ftr" sz="quarter" idx="3"/>
          </p:nvPr>
        </p:nvSpPr>
        <p:spPr bwMode="auto">
          <a:xfrm>
            <a:off x="3429000" y="6096000"/>
            <a:ext cx="28956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spcBef>
                <a:spcPct val="50000"/>
              </a:spcBef>
              <a:defRPr sz="1400" smtClean="0">
                <a:solidFill>
                  <a:schemeClr val="bg2"/>
                </a:solidFill>
                <a:cs typeface="+mn-cs"/>
              </a:defRPr>
            </a:lvl1pPr>
          </a:lstStyle>
          <a:p>
            <a:pPr eaLnBrk="0" fontAlgn="base" hangingPunct="0">
              <a:spcAft>
                <a:spcPct val="0"/>
              </a:spcAft>
              <a:defRPr/>
            </a:pPr>
            <a:r>
              <a:rPr lang="en-US">
                <a:solidFill>
                  <a:srgbClr val="A08366"/>
                </a:solidFill>
                <a:latin typeface="Times New Roman" charset="0"/>
                <a:ea typeface="ＭＳ Ｐゴシック" charset="0"/>
              </a:rPr>
              <a:t>Y. U. Sasidhar</a:t>
            </a:r>
          </a:p>
        </p:txBody>
      </p:sp>
      <p:sp>
        <p:nvSpPr>
          <p:cNvPr id="13322" name="Rectangle 10"/>
          <p:cNvSpPr>
            <a:spLocks noGrp="1" noChangeArrowheads="1"/>
          </p:cNvSpPr>
          <p:nvPr>
            <p:ph type="sldNum" sz="quarter" idx="4"/>
          </p:nvPr>
        </p:nvSpPr>
        <p:spPr bwMode="auto">
          <a:xfrm>
            <a:off x="68580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cs typeface="+mn-cs"/>
              </a:defRPr>
            </a:lvl1pPr>
          </a:lstStyle>
          <a:p>
            <a:pPr eaLnBrk="0" fontAlgn="base" hangingPunct="0">
              <a:spcAft>
                <a:spcPct val="0"/>
              </a:spcAft>
              <a:defRPr/>
            </a:pPr>
            <a:fld id="{4299AF41-3E39-9545-B92F-6ACD5CFC3952}" type="slidenum">
              <a:rPr lang="en-US">
                <a:solidFill>
                  <a:srgbClr val="A08366"/>
                </a:solidFill>
                <a:latin typeface="Times New Roman" charset="0"/>
                <a:ea typeface="ＭＳ Ｐゴシック" charset="0"/>
              </a:rPr>
              <a:pPr eaLnBrk="0" fontAlgn="base" hangingPunct="0">
                <a:spcAft>
                  <a:spcPct val="0"/>
                </a:spcAft>
                <a:defRPr/>
              </a:pPr>
              <a:t>‹#›</a:t>
            </a:fld>
            <a:endParaRPr lang="en-US">
              <a:solidFill>
                <a:srgbClr val="A08366"/>
              </a:solidFill>
              <a:latin typeface="Times New Roman" charset="0"/>
              <a:ea typeface="ＭＳ Ｐゴシック" charset="0"/>
            </a:endParaRPr>
          </a:p>
        </p:txBody>
      </p:sp>
    </p:spTree>
    <p:extLst>
      <p:ext uri="{BB962C8B-B14F-4D97-AF65-F5344CB8AC3E}">
        <p14:creationId xmlns:p14="http://schemas.microsoft.com/office/powerpoint/2010/main" val="37458257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over/>
    <p:sndAc>
      <p:stSnd>
        <p:snd r:embed="rId13" name="PROJCTOR.WAV"/>
      </p:stSnd>
    </p:sndAc>
  </p:transition>
  <p:hf sldNum="0" hdr="0" dt="0"/>
  <p:txStyles>
    <p:titleStyle>
      <a:lvl1pPr algn="l" rtl="0" eaLnBrk="0" fontAlgn="base" hangingPunct="0">
        <a:spcBef>
          <a:spcPct val="0"/>
        </a:spcBef>
        <a:spcAft>
          <a:spcPct val="0"/>
        </a:spcAft>
        <a:defRPr kumimoji="1" sz="4400">
          <a:solidFill>
            <a:schemeClr val="tx2"/>
          </a:solidFill>
          <a:latin typeface="+mj-lt"/>
          <a:ea typeface="+mj-ea"/>
          <a:cs typeface="ＭＳ Ｐゴシック" charset="0"/>
        </a:defRPr>
      </a:lvl1pPr>
      <a:lvl2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90000"/>
        <a:buFont typeface="Monotype Sorts" charset="0"/>
        <a:buChar char="4"/>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1"/>
        </a:buClr>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08/01/23</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43199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package" Target="../embeddings/Microsoft_Word_Document3.docx"/><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18.emf"/><Relationship Id="rId4" Type="http://schemas.openxmlformats.org/officeDocument/2006/relationships/package" Target="../embeddings/Microsoft_Word_Document4.docx"/></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wmf"/><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oleObject" Target="../embeddings/oleObject20.bin"/><Relationship Id="rId2"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4.wmf"/><Relationship Id="rId5" Type="http://schemas.openxmlformats.org/officeDocument/2006/relationships/image" Target="../media/image30.png"/><Relationship Id="rId15" Type="http://schemas.openxmlformats.org/officeDocument/2006/relationships/image" Target="../media/image36.wmf"/><Relationship Id="rId10" Type="http://schemas.openxmlformats.org/officeDocument/2006/relationships/oleObject" Target="../embeddings/oleObject19.bin"/><Relationship Id="rId4" Type="http://schemas.openxmlformats.org/officeDocument/2006/relationships/image" Target="../media/image29.png"/><Relationship Id="rId9" Type="http://schemas.openxmlformats.org/officeDocument/2006/relationships/image" Target="../media/image33.wmf"/><Relationship Id="rId14"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7.wmf"/><Relationship Id="rId7" Type="http://schemas.openxmlformats.org/officeDocument/2006/relationships/image" Target="../media/image36.wmf"/><Relationship Id="rId12" Type="http://schemas.openxmlformats.org/officeDocument/2006/relationships/image" Target="../media/image42.jpeg"/><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24.bin"/><Relationship Id="rId11" Type="http://schemas.openxmlformats.org/officeDocument/2006/relationships/image" Target="../media/image41.gif"/><Relationship Id="rId5" Type="http://schemas.openxmlformats.org/officeDocument/2006/relationships/image" Target="../media/image38.wmf"/><Relationship Id="rId10" Type="http://schemas.openxmlformats.org/officeDocument/2006/relationships/image" Target="../media/image40.wmf"/><Relationship Id="rId4" Type="http://schemas.openxmlformats.org/officeDocument/2006/relationships/oleObject" Target="../embeddings/oleObject23.bin"/><Relationship Id="rId9"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Word_Document7.docx"/><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package" Target="../embeddings/Microsoft_Word_Document5.docx"/><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emf"/><Relationship Id="rId4" Type="http://schemas.openxmlformats.org/officeDocument/2006/relationships/package" Target="../embeddings/Microsoft_Word_Document6.docx"/><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wmf"/><Relationship Id="rId2" Type="http://schemas.openxmlformats.org/officeDocument/2006/relationships/image" Target="../media/image49.jpeg"/><Relationship Id="rId1" Type="http://schemas.openxmlformats.org/officeDocument/2006/relationships/slideLayout" Target="../slideLayouts/slideLayout14.xml"/><Relationship Id="rId6" Type="http://schemas.openxmlformats.org/officeDocument/2006/relationships/oleObject" Target="../embeddings/oleObject28.bin"/><Relationship Id="rId5" Type="http://schemas.openxmlformats.org/officeDocument/2006/relationships/image" Target="../media/image51.w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9.bin"/><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30.bin"/><Relationship Id="rId1" Type="http://schemas.openxmlformats.org/officeDocument/2006/relationships/slideLayout" Target="../slideLayouts/slideLayout19.xml"/><Relationship Id="rId5" Type="http://schemas.openxmlformats.org/officeDocument/2006/relationships/image" Target="../media/image55.w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7.wmf"/><Relationship Id="rId7" Type="http://schemas.openxmlformats.org/officeDocument/2006/relationships/image" Target="../media/image36.wmf"/><Relationship Id="rId12" Type="http://schemas.openxmlformats.org/officeDocument/2006/relationships/image" Target="../media/image42.jpeg"/><Relationship Id="rId2" Type="http://schemas.openxmlformats.org/officeDocument/2006/relationships/oleObject" Target="../embeddings/oleObject32.bin"/><Relationship Id="rId1" Type="http://schemas.openxmlformats.org/officeDocument/2006/relationships/slideLayout" Target="../slideLayouts/slideLayout19.xml"/><Relationship Id="rId6" Type="http://schemas.openxmlformats.org/officeDocument/2006/relationships/oleObject" Target="../embeddings/oleObject34.bin"/><Relationship Id="rId11" Type="http://schemas.openxmlformats.org/officeDocument/2006/relationships/image" Target="../media/image41.gif"/><Relationship Id="rId5" Type="http://schemas.openxmlformats.org/officeDocument/2006/relationships/image" Target="../media/image38.wmf"/><Relationship Id="rId10" Type="http://schemas.openxmlformats.org/officeDocument/2006/relationships/image" Target="../media/image40.wmf"/><Relationship Id="rId4" Type="http://schemas.openxmlformats.org/officeDocument/2006/relationships/oleObject" Target="../embeddings/oleObject33.bin"/><Relationship Id="rId9" Type="http://schemas.openxmlformats.org/officeDocument/2006/relationships/oleObject" Target="../embeddings/oleObject35.bin"/></Relationships>
</file>

<file path=ppt/slides/_rels/slide2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6.bin"/><Relationship Id="rId1" Type="http://schemas.openxmlformats.org/officeDocument/2006/relationships/slideLayout" Target="../slideLayouts/slideLayout19.xml"/><Relationship Id="rId6" Type="http://schemas.openxmlformats.org/officeDocument/2006/relationships/image" Target="../media/image58.jpeg"/><Relationship Id="rId5" Type="http://schemas.openxmlformats.org/officeDocument/2006/relationships/image" Target="../media/image57.wmf"/><Relationship Id="rId4" Type="http://schemas.openxmlformats.org/officeDocument/2006/relationships/oleObject" Target="../embeddings/oleObject3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6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6.xml"/><Relationship Id="rId5" Type="http://schemas.openxmlformats.org/officeDocument/2006/relationships/image" Target="../media/image63.wmf"/><Relationship Id="rId4" Type="http://schemas.openxmlformats.org/officeDocument/2006/relationships/oleObject" Target="../embeddings/oleObject39.bin"/></Relationships>
</file>

<file path=ppt/slides/_rels/slide27.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png"/><Relationship Id="rId2" Type="http://schemas.openxmlformats.org/officeDocument/2006/relationships/oleObject" Target="../embeddings/oleObject39.bin"/><Relationship Id="rId1" Type="http://schemas.openxmlformats.org/officeDocument/2006/relationships/slideLayout" Target="../slideLayouts/slideLayout16.xml"/><Relationship Id="rId6" Type="http://schemas.openxmlformats.org/officeDocument/2006/relationships/image" Target="../media/image64.emf"/><Relationship Id="rId5" Type="http://schemas.openxmlformats.org/officeDocument/2006/relationships/oleObject" Target="../embeddings/oleObject40.bin"/><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3" Type="http://schemas.openxmlformats.org/officeDocument/2006/relationships/image" Target="../media/image10.emf"/><Relationship Id="rId7" Type="http://schemas.openxmlformats.org/officeDocument/2006/relationships/image" Target="../media/image7.emf"/><Relationship Id="rId12" Type="http://schemas.openxmlformats.org/officeDocument/2006/relationships/oleObject" Target="../embeddings/oleObject10.bin"/><Relationship Id="rId2" Type="http://schemas.openxmlformats.org/officeDocument/2006/relationships/package" Target="../embeddings/Microsoft_Word_Document.docx"/><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9.emf"/><Relationship Id="rId5" Type="http://schemas.openxmlformats.org/officeDocument/2006/relationships/image" Target="../media/image11.png"/><Relationship Id="rId10" Type="http://schemas.openxmlformats.org/officeDocument/2006/relationships/oleObject" Target="../embeddings/oleObject9.bin"/><Relationship Id="rId4" Type="http://schemas.openxmlformats.org/officeDocument/2006/relationships/package" Target="../embeddings/Microsoft_Word_Document1.docx"/><Relationship Id="rId9"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6.xml"/><Relationship Id="rId5" Type="http://schemas.openxmlformats.org/officeDocument/2006/relationships/image" Target="../media/image76.w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9.xml"/><Relationship Id="rId5" Type="http://schemas.openxmlformats.org/officeDocument/2006/relationships/image" Target="../media/image85.emf"/><Relationship Id="rId4" Type="http://schemas.openxmlformats.org/officeDocument/2006/relationships/oleObject" Target="../embeddings/oleObject42.bin"/></Relationships>
</file>

<file path=ppt/slides/_rels/slide41.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image" Target="../media/image86.png"/><Relationship Id="rId1" Type="http://schemas.openxmlformats.org/officeDocument/2006/relationships/slideLayout" Target="../slideLayouts/slideLayout19.xml"/><Relationship Id="rId6" Type="http://schemas.openxmlformats.org/officeDocument/2006/relationships/image" Target="../media/image88.wmf"/><Relationship Id="rId11" Type="http://schemas.openxmlformats.org/officeDocument/2006/relationships/image" Target="../media/image84.jpeg"/><Relationship Id="rId5" Type="http://schemas.openxmlformats.org/officeDocument/2006/relationships/oleObject" Target="../embeddings/oleObject44.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7.bin"/><Relationship Id="rId7" Type="http://schemas.openxmlformats.org/officeDocument/2006/relationships/oleObject" Target="../embeddings/oleObject48.bin"/><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4.jpeg"/><Relationship Id="rId5" Type="http://schemas.openxmlformats.org/officeDocument/2006/relationships/image" Target="../media/image91.png"/><Relationship Id="rId4" Type="http://schemas.openxmlformats.org/officeDocument/2006/relationships/image" Target="../media/image88.wmf"/></Relationships>
</file>

<file path=ppt/slides/_rels/slide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49.bin"/><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94.wmf"/><Relationship Id="rId7" Type="http://schemas.openxmlformats.org/officeDocument/2006/relationships/image" Target="../media/image96.wmf"/><Relationship Id="rId2" Type="http://schemas.openxmlformats.org/officeDocument/2006/relationships/oleObject" Target="../embeddings/oleObject50.bin"/><Relationship Id="rId1" Type="http://schemas.openxmlformats.org/officeDocument/2006/relationships/slideLayout" Target="../slideLayouts/slideLayout19.xml"/><Relationship Id="rId6" Type="http://schemas.openxmlformats.org/officeDocument/2006/relationships/oleObject" Target="../embeddings/oleObject52.bin"/><Relationship Id="rId11" Type="http://schemas.openxmlformats.org/officeDocument/2006/relationships/image" Target="../media/image99.png"/><Relationship Id="rId5" Type="http://schemas.openxmlformats.org/officeDocument/2006/relationships/image" Target="../media/image95.wmf"/><Relationship Id="rId10" Type="http://schemas.openxmlformats.org/officeDocument/2006/relationships/image" Target="../media/image98.jpeg"/><Relationship Id="rId4" Type="http://schemas.openxmlformats.org/officeDocument/2006/relationships/oleObject" Target="../embeddings/oleObject51.bin"/><Relationship Id="rId9" Type="http://schemas.openxmlformats.org/officeDocument/2006/relationships/image" Target="../media/image97.wmf"/></Relationships>
</file>

<file path=ppt/slides/_rels/slide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54.bin"/><Relationship Id="rId1"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oleObject" Target="../embeddings/oleObject55.bin"/><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9.xml"/><Relationship Id="rId5" Type="http://schemas.openxmlformats.org/officeDocument/2006/relationships/image" Target="../media/image94.wmf"/><Relationship Id="rId4" Type="http://schemas.openxmlformats.org/officeDocument/2006/relationships/oleObject" Target="../embeddings/oleObject56.bin"/></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57.bin"/><Relationship Id="rId1" Type="http://schemas.openxmlformats.org/officeDocument/2006/relationships/slideLayout" Target="../slideLayouts/slideLayout7.xml"/><Relationship Id="rId5" Type="http://schemas.openxmlformats.org/officeDocument/2006/relationships/image" Target="../media/image106.emf"/><Relationship Id="rId4" Type="http://schemas.openxmlformats.org/officeDocument/2006/relationships/oleObject" Target="../embeddings/oleObject58.bin"/></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59.bin"/><Relationship Id="rId1" Type="http://schemas.openxmlformats.org/officeDocument/2006/relationships/slideLayout" Target="../slideLayouts/slideLayout19.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60.bin"/></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9.xml"/><Relationship Id="rId5" Type="http://schemas.openxmlformats.org/officeDocument/2006/relationships/image" Target="../media/image107.wmf"/><Relationship Id="rId4" Type="http://schemas.openxmlformats.org/officeDocument/2006/relationships/oleObject" Target="../embeddings/oleObject61.bin"/></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4.emf"/><Relationship Id="rId7" Type="http://schemas.openxmlformats.org/officeDocument/2006/relationships/oleObject" Target="../embeddings/oleObject64.bin"/><Relationship Id="rId2" Type="http://schemas.openxmlformats.org/officeDocument/2006/relationships/oleObject" Target="../embeddings/oleObject62.bin"/><Relationship Id="rId1" Type="http://schemas.openxmlformats.org/officeDocument/2006/relationships/slideLayout" Target="../slideLayouts/slideLayout41.x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oleObject" Target="../embeddings/oleObject63.bin"/></Relationships>
</file>

<file path=ppt/slides/_rels/slide5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8.wmf"/><Relationship Id="rId7" Type="http://schemas.openxmlformats.org/officeDocument/2006/relationships/oleObject" Target="../embeddings/oleObject67.bin"/><Relationship Id="rId2" Type="http://schemas.openxmlformats.org/officeDocument/2006/relationships/oleObject" Target="../embeddings/oleObject65.bin"/><Relationship Id="rId1" Type="http://schemas.openxmlformats.org/officeDocument/2006/relationships/slideLayout" Target="../slideLayouts/slideLayout41.xml"/><Relationship Id="rId6" Type="http://schemas.openxmlformats.org/officeDocument/2006/relationships/image" Target="../media/image120.png"/><Relationship Id="rId5" Type="http://schemas.openxmlformats.org/officeDocument/2006/relationships/image" Target="../media/image119.wmf"/><Relationship Id="rId4" Type="http://schemas.openxmlformats.org/officeDocument/2006/relationships/oleObject" Target="../embeddings/oleObject66.bin"/></Relationships>
</file>

<file path=ppt/slides/_rels/slide5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wmf"/><Relationship Id="rId7" Type="http://schemas.openxmlformats.org/officeDocument/2006/relationships/image" Target="../media/image119.wmf"/><Relationship Id="rId2" Type="http://schemas.openxmlformats.org/officeDocument/2006/relationships/oleObject" Target="../embeddings/oleObject68.bin"/><Relationship Id="rId1" Type="http://schemas.openxmlformats.org/officeDocument/2006/relationships/slideLayout" Target="../slideLayouts/slideLayout41.xml"/><Relationship Id="rId6" Type="http://schemas.openxmlformats.org/officeDocument/2006/relationships/oleObject" Target="../embeddings/oleObject70.bin"/><Relationship Id="rId5" Type="http://schemas.openxmlformats.org/officeDocument/2006/relationships/image" Target="../media/image118.wmf"/><Relationship Id="rId4" Type="http://schemas.openxmlformats.org/officeDocument/2006/relationships/oleObject" Target="../embeddings/oleObject69.bin"/></Relationships>
</file>

<file path=ppt/slides/_rels/slide57.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2.wmf"/><Relationship Id="rId7" Type="http://schemas.openxmlformats.org/officeDocument/2006/relationships/oleObject" Target="../embeddings/oleObject73.bin"/><Relationship Id="rId2" Type="http://schemas.openxmlformats.org/officeDocument/2006/relationships/oleObject" Target="../embeddings/oleObject71.bin"/><Relationship Id="rId1" Type="http://schemas.openxmlformats.org/officeDocument/2006/relationships/slideLayout" Target="../slideLayouts/slideLayout41.xml"/><Relationship Id="rId6" Type="http://schemas.openxmlformats.org/officeDocument/2006/relationships/image" Target="../media/image124.png"/><Relationship Id="rId5" Type="http://schemas.openxmlformats.org/officeDocument/2006/relationships/image" Target="../media/image123.wmf"/><Relationship Id="rId10" Type="http://schemas.openxmlformats.org/officeDocument/2006/relationships/image" Target="../media/image126.wmf"/><Relationship Id="rId4" Type="http://schemas.openxmlformats.org/officeDocument/2006/relationships/oleObject" Target="../embeddings/oleObject72.bin"/><Relationship Id="rId9" Type="http://schemas.openxmlformats.org/officeDocument/2006/relationships/oleObject" Target="../embeddings/oleObject74.bin"/></Relationships>
</file>

<file path=ppt/slides/_rels/slide58.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7.wmf"/><Relationship Id="rId7" Type="http://schemas.openxmlformats.org/officeDocument/2006/relationships/oleObject" Target="../embeddings/oleObject77.bin"/><Relationship Id="rId2" Type="http://schemas.openxmlformats.org/officeDocument/2006/relationships/oleObject" Target="../embeddings/oleObject75.bin"/><Relationship Id="rId1" Type="http://schemas.openxmlformats.org/officeDocument/2006/relationships/slideLayout" Target="../slideLayouts/slideLayout41.xml"/><Relationship Id="rId6" Type="http://schemas.openxmlformats.org/officeDocument/2006/relationships/image" Target="../media/image129.wmf"/><Relationship Id="rId5" Type="http://schemas.openxmlformats.org/officeDocument/2006/relationships/oleObject" Target="../embeddings/oleObject76.bin"/><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30.wmf"/><Relationship Id="rId7" Type="http://schemas.openxmlformats.org/officeDocument/2006/relationships/oleObject" Target="../embeddings/oleObject80.bin"/><Relationship Id="rId12" Type="http://schemas.openxmlformats.org/officeDocument/2006/relationships/image" Target="../media/image137.wmf"/><Relationship Id="rId2" Type="http://schemas.openxmlformats.org/officeDocument/2006/relationships/oleObject" Target="../embeddings/oleObject78.bin"/><Relationship Id="rId1" Type="http://schemas.openxmlformats.org/officeDocument/2006/relationships/slideLayout" Target="../slideLayouts/slideLayout36.xml"/><Relationship Id="rId6" Type="http://schemas.openxmlformats.org/officeDocument/2006/relationships/image" Target="../media/image136.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29.wmf"/><Relationship Id="rId4" Type="http://schemas.openxmlformats.org/officeDocument/2006/relationships/image" Target="../media/image128.png"/><Relationship Id="rId9"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Word_Document2.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8: Hydrogen atom wavefunctions</a:t>
            </a:r>
          </a:p>
        </p:txBody>
      </p:sp>
      <p:pic>
        <p:nvPicPr>
          <p:cNvPr id="20" name="Picture 2" descr="660px-Hydrogen_Density_Plots"/>
          <p:cNvPicPr>
            <a:picLocks noChangeAspect="1" noChangeArrowheads="1"/>
          </p:cNvPicPr>
          <p:nvPr/>
        </p:nvPicPr>
        <p:blipFill>
          <a:blip r:embed="rId2" cstate="print"/>
          <a:srcRect/>
          <a:stretch>
            <a:fillRect/>
          </a:stretch>
        </p:blipFill>
        <p:spPr bwMode="auto">
          <a:xfrm>
            <a:off x="1295400" y="865090"/>
            <a:ext cx="6286499" cy="5715000"/>
          </a:xfrm>
          <a:prstGeom prst="rect">
            <a:avLst/>
          </a:prstGeom>
          <a:noFill/>
          <a:ln w="9525">
            <a:noFill/>
            <a:miter lim="800000"/>
            <a:headEnd/>
            <a:tailEnd/>
          </a:ln>
        </p:spPr>
      </p:pic>
    </p:spTree>
    <p:extLst>
      <p:ext uri="{BB962C8B-B14F-4D97-AF65-F5344CB8AC3E}">
        <p14:creationId xmlns:p14="http://schemas.microsoft.com/office/powerpoint/2010/main" val="420556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8096" y="4243420"/>
            <a:ext cx="5835024" cy="1118645"/>
          </a:xfrm>
          <a:prstGeom prst="rect">
            <a:avLst/>
          </a:prstGeom>
          <a:solidFill>
            <a:srgbClr val="FFFF00">
              <a:alpha val="4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31" name="Object 30"/>
          <p:cNvGraphicFramePr>
            <a:graphicFrameLocks noChangeAspect="1"/>
          </p:cNvGraphicFramePr>
          <p:nvPr/>
        </p:nvGraphicFramePr>
        <p:xfrm>
          <a:off x="2166937" y="1670963"/>
          <a:ext cx="4862513" cy="1050131"/>
        </p:xfrm>
        <a:graphic>
          <a:graphicData uri="http://schemas.openxmlformats.org/presentationml/2006/ole">
            <mc:AlternateContent xmlns:mc="http://schemas.openxmlformats.org/markup-compatibility/2006">
              <mc:Choice xmlns:v="urn:schemas-microsoft-com:vml" Requires="v">
                <p:oleObj name="Document" r:id="rId2" imgW="5486400" imgH="1181100" progId="Word.Document.12">
                  <p:embed/>
                </p:oleObj>
              </mc:Choice>
              <mc:Fallback>
                <p:oleObj name="Document" r:id="rId2" imgW="5486400" imgH="1181100" progId="Word.Document.12">
                  <p:embed/>
                  <p:pic>
                    <p:nvPicPr>
                      <p:cNvPr id="31" name="Object 30"/>
                      <p:cNvPicPr/>
                      <p:nvPr/>
                    </p:nvPicPr>
                    <p:blipFill>
                      <a:blip r:embed="rId3"/>
                      <a:stretch>
                        <a:fillRect/>
                      </a:stretch>
                    </p:blipFill>
                    <p:spPr>
                      <a:xfrm>
                        <a:off x="2166937" y="1670963"/>
                        <a:ext cx="4862513" cy="1050131"/>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126206" y="2745582"/>
          <a:ext cx="4862513" cy="992981"/>
        </p:xfrm>
        <a:graphic>
          <a:graphicData uri="http://schemas.openxmlformats.org/presentationml/2006/ole">
            <mc:AlternateContent xmlns:mc="http://schemas.openxmlformats.org/markup-compatibility/2006">
              <mc:Choice xmlns:v="urn:schemas-microsoft-com:vml" Requires="v">
                <p:oleObj name="Document" r:id="rId4" imgW="5486400" imgH="1117600" progId="Word.Document.12">
                  <p:embed/>
                </p:oleObj>
              </mc:Choice>
              <mc:Fallback>
                <p:oleObj name="Document" r:id="rId4" imgW="5486400" imgH="1117600" progId="Word.Document.12">
                  <p:embed/>
                  <p:pic>
                    <p:nvPicPr>
                      <p:cNvPr id="4" name="Object 3"/>
                      <p:cNvPicPr/>
                      <p:nvPr/>
                    </p:nvPicPr>
                    <p:blipFill>
                      <a:blip r:embed="rId5"/>
                      <a:stretch>
                        <a:fillRect/>
                      </a:stretch>
                    </p:blipFill>
                    <p:spPr>
                      <a:xfrm>
                        <a:off x="126206" y="2745582"/>
                        <a:ext cx="4862513" cy="992981"/>
                      </a:xfrm>
                      <a:prstGeom prst="rect">
                        <a:avLst/>
                      </a:prstGeom>
                    </p:spPr>
                  </p:pic>
                </p:oleObj>
              </mc:Fallback>
            </mc:AlternateContent>
          </a:graphicData>
        </a:graphic>
      </p:graphicFrame>
      <p:graphicFrame>
        <p:nvGraphicFramePr>
          <p:cNvPr id="5" name="Object 11"/>
          <p:cNvGraphicFramePr>
            <a:graphicFrameLocks noChangeAspect="1"/>
          </p:cNvGraphicFramePr>
          <p:nvPr/>
        </p:nvGraphicFramePr>
        <p:xfrm>
          <a:off x="1869281" y="4437460"/>
          <a:ext cx="5554266" cy="751284"/>
        </p:xfrm>
        <a:graphic>
          <a:graphicData uri="http://schemas.openxmlformats.org/presentationml/2006/ole">
            <mc:AlternateContent xmlns:mc="http://schemas.openxmlformats.org/markup-compatibility/2006">
              <mc:Choice xmlns:v="urn:schemas-microsoft-com:vml" Requires="v">
                <p:oleObj name="Equation" r:id="rId6" imgW="3187700" imgH="431800" progId="Equation.3">
                  <p:embed/>
                </p:oleObj>
              </mc:Choice>
              <mc:Fallback>
                <p:oleObj name="Equation" r:id="rId6" imgW="3187700" imgH="431800" progId="Equation.3">
                  <p:embed/>
                  <p:pic>
                    <p:nvPicPr>
                      <p:cNvPr id="5" name="Object 11"/>
                      <p:cNvPicPr>
                        <a:picLocks noChangeAspect="1" noChangeArrowheads="1"/>
                      </p:cNvPicPr>
                      <p:nvPr/>
                    </p:nvPicPr>
                    <p:blipFill>
                      <a:blip r:embed="rId7"/>
                      <a:srcRect/>
                      <a:stretch>
                        <a:fillRect/>
                      </a:stretch>
                    </p:blipFill>
                    <p:spPr bwMode="auto">
                      <a:xfrm>
                        <a:off x="1869281" y="4437460"/>
                        <a:ext cx="5554266" cy="75128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Rectangle 6">
            <a:extLst>
              <a:ext uri="{FF2B5EF4-FFF2-40B4-BE49-F238E27FC236}">
                <a16:creationId xmlns:a16="http://schemas.microsoft.com/office/drawing/2014/main" id="{FA358845-B059-9A43-89FE-5AC9E92C80BF}"/>
              </a:ext>
            </a:extLst>
          </p:cNvPr>
          <p:cNvSpPr/>
          <p:nvPr/>
        </p:nvSpPr>
        <p:spPr>
          <a:xfrm>
            <a:off x="1085850" y="1065683"/>
            <a:ext cx="6972300" cy="646331"/>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from square of angular momentum operator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7E41FF-8416-9C45-A7CE-8961542A4B17}"/>
                  </a:ext>
                </a:extLst>
              </p:cNvPr>
              <p:cNvSpPr txBox="1"/>
              <p:nvPr/>
            </p:nvSpPr>
            <p:spPr>
              <a:xfrm>
                <a:off x="3829050" y="3044285"/>
                <a:ext cx="4862513" cy="717312"/>
              </a:xfrm>
              <a:prstGeom prst="rect">
                <a:avLst/>
              </a:prstGeom>
              <a:solidFill>
                <a:srgbClr val="00B0F0">
                  <a:alpha val="15000"/>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0</m:t>
                                  </m:r>
                                </m:sub>
                              </m:sSub>
                            </m:e>
                            <m:sup>
                              <m:r>
                                <a:rPr lang="en-US" i="1">
                                  <a:latin typeface="Cambria Math" panose="02040503050406030204" pitchFamily="18" charset="0"/>
                                  <a:ea typeface="Cambria Math" panose="02040503050406030204" pitchFamily="18" charset="0"/>
                                </a:rPr>
                                <m:t>2</m:t>
                              </m:r>
                            </m:sup>
                          </m:sSup>
                        </m:den>
                      </m:f>
                      <m:d>
                        <m:dPr>
                          <m:begChr m:val="["/>
                          <m:endChr m:val="]"/>
                          <m:ctrlPr>
                            <a:rPr lang="en-US" i="1">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sin</m:t>
                                  </m:r>
                                </m:fName>
                                <m:e>
                                  <m:r>
                                    <a:rPr lang="en-US" i="1">
                                      <a:solidFill>
                                        <a:srgbClr val="0070C0"/>
                                      </a:solidFill>
                                      <a:latin typeface="Cambria Math" panose="02040503050406030204" pitchFamily="18" charset="0"/>
                                      <a:ea typeface="Cambria Math" panose="02040503050406030204" pitchFamily="18" charset="0"/>
                                    </a:rPr>
                                    <m:t>𝜃</m:t>
                                  </m:r>
                                </m:e>
                              </m:func>
                            </m:den>
                          </m:f>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m:t>
                              </m:r>
                            </m:num>
                            <m:den>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𝜃</m:t>
                              </m:r>
                            </m:den>
                          </m:f>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m:t>
                                  </m:r>
                                </m:num>
                                <m:den>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𝜃</m:t>
                                  </m:r>
                                </m:den>
                              </m:f>
                            </m:e>
                          </m:d>
                          <m:r>
                            <a:rPr lang="en-US" i="1">
                              <a:solidFill>
                                <a:srgbClr val="0070C0"/>
                              </a:solidFill>
                              <a:latin typeface="Cambria Math" panose="02040503050406030204" pitchFamily="18" charset="0"/>
                              <a:ea typeface="Cambria Math" panose="02040503050406030204" pitchFamily="18" charset="0"/>
                            </a:rPr>
                            <m:t>+</m:t>
                          </m:r>
                          <m:f>
                            <m:fPr>
                              <m:ctrlPr>
                                <a:rPr lang="en-US" i="1">
                                  <a:solidFill>
                                    <a:srgbClr val="0070C0"/>
                                  </a:solidFill>
                                  <a:latin typeface="Cambria Math" panose="02040503050406030204" pitchFamily="18" charset="0"/>
                                  <a:ea typeface="Cambria Math" panose="02040503050406030204" pitchFamily="18" charset="0"/>
                                </a:rPr>
                              </m:ctrlPr>
                            </m:fPr>
                            <m:num>
                              <m:r>
                                <a:rPr lang="en-US" i="1">
                                  <a:solidFill>
                                    <a:srgbClr val="0070C0"/>
                                  </a:solidFill>
                                  <a:latin typeface="Cambria Math" panose="02040503050406030204" pitchFamily="18" charset="0"/>
                                  <a:ea typeface="Cambria Math" panose="02040503050406030204" pitchFamily="18" charset="0"/>
                                </a:rPr>
                                <m:t>1</m:t>
                              </m:r>
                            </m:num>
                            <m:den>
                              <m:sSup>
                                <m:sSupPr>
                                  <m:ctrlPr>
                                    <a:rPr lang="en-US" i="1">
                                      <a:solidFill>
                                        <a:srgbClr val="0070C0"/>
                                      </a:solidFill>
                                      <a:latin typeface="Cambria Math" panose="02040503050406030204" pitchFamily="18" charset="0"/>
                                      <a:ea typeface="Cambria Math" panose="02040503050406030204" pitchFamily="18" charset="0"/>
                                    </a:rPr>
                                  </m:ctrlPr>
                                </m:sSupPr>
                                <m:e>
                                  <m:r>
                                    <a:rPr lang="en-US" i="1">
                                      <a:solidFill>
                                        <a:srgbClr val="0070C0"/>
                                      </a:solidFill>
                                      <a:latin typeface="Cambria Math" panose="02040503050406030204" pitchFamily="18" charset="0"/>
                                      <a:ea typeface="Cambria Math" panose="02040503050406030204" pitchFamily="18" charset="0"/>
                                    </a:rPr>
                                    <m:t>𝑠𝑖𝑛</m:t>
                                  </m:r>
                                </m:e>
                                <m:sup>
                                  <m:r>
                                    <a:rPr lang="en-US" i="1">
                                      <a:solidFill>
                                        <a:srgbClr val="0070C0"/>
                                      </a:solidFill>
                                      <a:latin typeface="Cambria Math" panose="02040503050406030204" pitchFamily="18" charset="0"/>
                                      <a:ea typeface="Cambria Math" panose="02040503050406030204" pitchFamily="18" charset="0"/>
                                    </a:rPr>
                                    <m:t>2</m:t>
                                  </m:r>
                                </m:sup>
                              </m:sSup>
                              <m:r>
                                <a:rPr lang="en-US" i="1">
                                  <a:solidFill>
                                    <a:srgbClr val="0070C0"/>
                                  </a:solidFill>
                                  <a:latin typeface="Cambria Math" panose="02040503050406030204" pitchFamily="18" charset="0"/>
                                  <a:ea typeface="Cambria Math" panose="02040503050406030204" pitchFamily="18" charset="0"/>
                                </a:rPr>
                                <m:t>𝜃</m:t>
                              </m:r>
                            </m:den>
                          </m:f>
                          <m:f>
                            <m:fPr>
                              <m:ctrlPr>
                                <a:rPr lang="en-US" i="1">
                                  <a:solidFill>
                                    <a:srgbClr val="00B050"/>
                                  </a:solidFill>
                                  <a:latin typeface="Cambria Math" panose="02040503050406030204" pitchFamily="18" charset="0"/>
                                  <a:ea typeface="Cambria Math" panose="02040503050406030204" pitchFamily="18" charset="0"/>
                                </a:rPr>
                              </m:ctrlPr>
                            </m:fPr>
                            <m:num>
                              <m:sSup>
                                <m:sSupPr>
                                  <m:ctrlPr>
                                    <a:rPr lang="en-US" i="1">
                                      <a:solidFill>
                                        <a:srgbClr val="00B050"/>
                                      </a:solidFill>
                                      <a:latin typeface="Cambria Math" panose="02040503050406030204" pitchFamily="18" charset="0"/>
                                      <a:ea typeface="Cambria Math" panose="02040503050406030204" pitchFamily="18" charset="0"/>
                                    </a:rPr>
                                  </m:ctrlPr>
                                </m:sSupPr>
                                <m:e>
                                  <m:r>
                                    <a:rPr lang="en-US" i="1">
                                      <a:solidFill>
                                        <a:srgbClr val="00B050"/>
                                      </a:solidFill>
                                      <a:latin typeface="Cambria Math" panose="02040503050406030204" pitchFamily="18" charset="0"/>
                                    </a:rPr>
                                    <m:t>𝜕</m:t>
                                  </m:r>
                                </m:e>
                                <m:sup>
                                  <m:r>
                                    <a:rPr lang="en-US" i="1">
                                      <a:solidFill>
                                        <a:srgbClr val="00B050"/>
                                      </a:solidFill>
                                      <a:latin typeface="Cambria Math" panose="02040503050406030204" pitchFamily="18" charset="0"/>
                                      <a:ea typeface="Cambria Math" panose="02040503050406030204" pitchFamily="18" charset="0"/>
                                    </a:rPr>
                                    <m:t>2</m:t>
                                  </m:r>
                                </m:sup>
                              </m:sSup>
                            </m:num>
                            <m:den>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ea typeface="Cambria Math" panose="02040503050406030204" pitchFamily="18" charset="0"/>
                                    </a:rPr>
                                    <m:t>𝜙</m:t>
                                  </m:r>
                                </m:e>
                                <m:sup>
                                  <m:r>
                                    <a:rPr lang="en-US" i="1">
                                      <a:solidFill>
                                        <a:srgbClr val="00B050"/>
                                      </a:solidFill>
                                      <a:latin typeface="Cambria Math" panose="02040503050406030204" pitchFamily="18" charset="0"/>
                                    </a:rPr>
                                    <m:t>2</m:t>
                                  </m:r>
                                </m:sup>
                              </m:sSup>
                            </m:den>
                          </m:f>
                        </m:e>
                      </m:d>
                    </m:oMath>
                  </m:oMathPara>
                </a14:m>
                <a:endParaRPr lang="en-US" dirty="0"/>
              </a:p>
            </p:txBody>
          </p:sp>
        </mc:Choice>
        <mc:Fallback xmlns="">
          <p:sp>
            <p:nvSpPr>
              <p:cNvPr id="8" name="TextBox 7">
                <a:extLst>
                  <a:ext uri="{FF2B5EF4-FFF2-40B4-BE49-F238E27FC236}">
                    <a16:creationId xmlns:a16="http://schemas.microsoft.com/office/drawing/2014/main" id="{967E41FF-8416-9C45-A7CE-8961542A4B17}"/>
                  </a:ext>
                </a:extLst>
              </p:cNvPr>
              <p:cNvSpPr txBox="1">
                <a:spLocks noRot="1" noChangeAspect="1" noMove="1" noResize="1" noEditPoints="1" noAdjustHandles="1" noChangeArrowheads="1" noChangeShapeType="1" noTextEdit="1"/>
              </p:cNvSpPr>
              <p:nvPr/>
            </p:nvSpPr>
            <p:spPr>
              <a:xfrm>
                <a:off x="3829050" y="3044285"/>
                <a:ext cx="4862513" cy="717312"/>
              </a:xfrm>
              <a:prstGeom prst="rect">
                <a:avLst/>
              </a:prstGeom>
              <a:blipFill>
                <a:blip r:embed="rId8"/>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334738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0" y="0"/>
            <a:ext cx="9144000" cy="6838882"/>
          </a:xfrm>
          <a:prstGeom prst="rect">
            <a:avLst/>
          </a:prstGeom>
        </p:spPr>
      </p:pic>
    </p:spTree>
    <p:extLst>
      <p:ext uri="{BB962C8B-B14F-4D97-AF65-F5344CB8AC3E}">
        <p14:creationId xmlns:p14="http://schemas.microsoft.com/office/powerpoint/2010/main" val="173125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762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0036" name="Object 8"/>
          <p:cNvGraphicFramePr>
            <a:graphicFrameLocks noChangeAspect="1"/>
          </p:cNvGraphicFramePr>
          <p:nvPr/>
        </p:nvGraphicFramePr>
        <p:xfrm>
          <a:off x="914400" y="1900238"/>
          <a:ext cx="5167312" cy="4957762"/>
        </p:xfrm>
        <a:graphic>
          <a:graphicData uri="http://schemas.openxmlformats.org/presentationml/2006/ole">
            <mc:AlternateContent xmlns:mc="http://schemas.openxmlformats.org/markup-compatibility/2006">
              <mc:Choice xmlns:v="urn:schemas-microsoft-com:vml" Requires="v">
                <p:oleObj name="Equation" r:id="rId2" imgW="3454400" imgH="3302000" progId="Equation.3">
                  <p:embed/>
                </p:oleObj>
              </mc:Choice>
              <mc:Fallback>
                <p:oleObj name="Equation" r:id="rId2" imgW="3454400" imgH="3302000" progId="Equation.3">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0238"/>
                        <a:ext cx="5167312" cy="4957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838200"/>
            <a:ext cx="7162800" cy="1015663"/>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dirty="0"/>
          </a:p>
          <a:p>
            <a:endParaRPr lang="en-US" dirty="0"/>
          </a:p>
        </p:txBody>
      </p:sp>
      <p:graphicFrame>
        <p:nvGraphicFramePr>
          <p:cNvPr id="5" name="Object 5"/>
          <p:cNvGraphicFramePr>
            <a:graphicFrameLocks noChangeAspect="1"/>
          </p:cNvGraphicFramePr>
          <p:nvPr/>
        </p:nvGraphicFramePr>
        <p:xfrm>
          <a:off x="1006475" y="762000"/>
          <a:ext cx="5445125" cy="987425"/>
        </p:xfrm>
        <a:graphic>
          <a:graphicData uri="http://schemas.openxmlformats.org/presentationml/2006/ole">
            <mc:AlternateContent xmlns:mc="http://schemas.openxmlformats.org/markup-compatibility/2006">
              <mc:Choice xmlns:v="urn:schemas-microsoft-com:vml" Requires="v">
                <p:oleObj name="Equation" r:id="rId4" imgW="3657600" imgH="660400" progId="">
                  <p:embed/>
                </p:oleObj>
              </mc:Choice>
              <mc:Fallback>
                <p:oleObj name="Equation" r:id="rId4" imgW="3657600" imgH="6604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762000"/>
                        <a:ext cx="5445125" cy="98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2084" name="Object 4"/>
          <p:cNvGraphicFramePr>
            <a:graphicFrameLocks noChangeAspect="1"/>
          </p:cNvGraphicFramePr>
          <p:nvPr/>
        </p:nvGraphicFramePr>
        <p:xfrm>
          <a:off x="5638800" y="2136775"/>
          <a:ext cx="2344738" cy="1933575"/>
        </p:xfrm>
        <a:graphic>
          <a:graphicData uri="http://schemas.openxmlformats.org/presentationml/2006/ole">
            <mc:AlternateContent xmlns:mc="http://schemas.openxmlformats.org/markup-compatibility/2006">
              <mc:Choice xmlns:v="urn:schemas-microsoft-com:vml" Requires="v">
                <p:oleObj name="Equation" r:id="rId6" imgW="1346200" imgH="1104900" progId="">
                  <p:embed/>
                </p:oleObj>
              </mc:Choice>
              <mc:Fallback>
                <p:oleObj name="Equation" r:id="rId6" imgW="1346200" imgH="1104900" progI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136775"/>
                        <a:ext cx="2344738"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5419263" y="5715000"/>
            <a:ext cx="3560490" cy="400110"/>
          </a:xfrm>
          <a:prstGeom prst="rect">
            <a:avLst/>
          </a:prstGeom>
        </p:spPr>
        <p:txBody>
          <a:bodyPr wrap="none">
            <a:spAutoFit/>
          </a:bodyPr>
          <a:lstStyle/>
          <a:p>
            <a:r>
              <a:rPr lang="en-US" sz="2000" b="1" dirty="0">
                <a:solidFill>
                  <a:srgbClr val="800000"/>
                </a:solidFill>
                <a:latin typeface="Georgia" pitchFamily="18" charset="0"/>
                <a:sym typeface="Symbol"/>
              </a:rPr>
              <a:t>Number of radial nodes = </a:t>
            </a:r>
          </a:p>
        </p:txBody>
      </p:sp>
      <p:sp>
        <p:nvSpPr>
          <p:cNvPr id="2" name="Rectangle 1"/>
          <p:cNvSpPr/>
          <p:nvPr/>
        </p:nvSpPr>
        <p:spPr>
          <a:xfrm>
            <a:off x="6477000" y="6172200"/>
            <a:ext cx="837677" cy="400110"/>
          </a:xfrm>
          <a:prstGeom prst="rect">
            <a:avLst/>
          </a:prstGeom>
        </p:spPr>
        <p:txBody>
          <a:bodyPr wrap="none">
            <a:spAutoFit/>
          </a:bodyPr>
          <a:lstStyle/>
          <a:p>
            <a:pPr lvl="0"/>
            <a:r>
              <a:rPr lang="en-US" sz="2000" b="1" i="1" dirty="0">
                <a:solidFill>
                  <a:srgbClr val="800000"/>
                </a:solidFill>
                <a:latin typeface="Georgia" pitchFamily="18" charset="0"/>
                <a:sym typeface="Symbol"/>
              </a:rPr>
              <a:t>n-l-1</a:t>
            </a:r>
          </a:p>
        </p:txBody>
      </p:sp>
    </p:spTree>
    <p:extLst>
      <p:ext uri="{BB962C8B-B14F-4D97-AF65-F5344CB8AC3E}">
        <p14:creationId xmlns:p14="http://schemas.microsoft.com/office/powerpoint/2010/main" val="285896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10502"/>
          <a:stretch/>
        </p:blipFill>
        <p:spPr>
          <a:xfrm>
            <a:off x="0" y="729539"/>
            <a:ext cx="9144000" cy="6108812"/>
          </a:xfrm>
          <a:prstGeom prst="rect">
            <a:avLst/>
          </a:prstGeom>
        </p:spPr>
      </p:pic>
      <p:sp>
        <p:nvSpPr>
          <p:cNvPr id="3" name="Text Box 5"/>
          <p:cNvSpPr txBox="1">
            <a:spLocks noChangeArrowheads="1"/>
          </p:cNvSpPr>
          <p:nvPr/>
        </p:nvSpPr>
        <p:spPr bwMode="auto">
          <a:xfrm>
            <a:off x="1143000" y="0"/>
            <a:ext cx="6800860"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4" name="Text Box 12"/>
          <p:cNvSpPr txBox="1">
            <a:spLocks noChangeArrowheads="1"/>
          </p:cNvSpPr>
          <p:nvPr/>
        </p:nvSpPr>
        <p:spPr bwMode="auto">
          <a:xfrm>
            <a:off x="4572000" y="21336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249791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1s and 2s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6" name="Object 8"/>
          <p:cNvGraphicFramePr>
            <a:graphicFrameLocks noChangeAspect="1"/>
          </p:cNvGraphicFramePr>
          <p:nvPr/>
        </p:nvGraphicFramePr>
        <p:xfrm>
          <a:off x="914400" y="1219200"/>
          <a:ext cx="4746625" cy="2247900"/>
        </p:xfrm>
        <a:graphic>
          <a:graphicData uri="http://schemas.openxmlformats.org/presentationml/2006/ole">
            <mc:AlternateContent xmlns:mc="http://schemas.openxmlformats.org/markup-compatibility/2006">
              <mc:Choice xmlns:v="urn:schemas-microsoft-com:vml" Requires="v">
                <p:oleObj name="Equation" r:id="rId2" imgW="2717800" imgH="1282700" progId="">
                  <p:embed/>
                </p:oleObj>
              </mc:Choice>
              <mc:Fallback>
                <p:oleObj name="Equation" r:id="rId2" imgW="2717800" imgH="1282700"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4746625" cy="224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4038600"/>
            <a:ext cx="2971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only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7943860" cy="584776"/>
          </a:xfrm>
          <a:prstGeom prst="rect">
            <a:avLst/>
          </a:prstGeom>
          <a:noFill/>
          <a:ln w="9525">
            <a:noFill/>
            <a:miter lim="800000"/>
            <a:headEnd/>
            <a:tailEnd/>
          </a:ln>
        </p:spPr>
        <p:txBody>
          <a:bodyPr wrap="squar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6" name="Text Box 12"/>
          <p:cNvSpPr txBox="1">
            <a:spLocks noChangeArrowheads="1"/>
          </p:cNvSpPr>
          <p:nvPr/>
        </p:nvSpPr>
        <p:spPr bwMode="auto">
          <a:xfrm>
            <a:off x="4572000" y="19812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360695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Wavefunctions_radial"/>
          <p:cNvPicPr>
            <a:picLocks noChangeAspect="1" noChangeArrowheads="1"/>
          </p:cNvPicPr>
          <p:nvPr/>
        </p:nvPicPr>
        <p:blipFill>
          <a:blip r:embed="rId2" cstate="print"/>
          <a:srcRect/>
          <a:stretch>
            <a:fillRect/>
          </a:stretch>
        </p:blipFill>
        <p:spPr bwMode="auto">
          <a:xfrm>
            <a:off x="420689" y="1273176"/>
            <a:ext cx="7275512" cy="2710106"/>
          </a:xfrm>
          <a:prstGeom prst="rect">
            <a:avLst/>
          </a:prstGeom>
          <a:noFill/>
          <a:ln w="9525">
            <a:noFill/>
            <a:miter lim="800000"/>
            <a:headEnd/>
            <a:tailEnd/>
          </a:ln>
        </p:spPr>
      </p:pic>
      <p:sp>
        <p:nvSpPr>
          <p:cNvPr id="8198" name="Rectangle 3"/>
          <p:cNvSpPr>
            <a:spLocks noChangeArrowheads="1"/>
          </p:cNvSpPr>
          <p:nvPr/>
        </p:nvSpPr>
        <p:spPr bwMode="auto">
          <a:xfrm>
            <a:off x="457200" y="-292100"/>
            <a:ext cx="8229600" cy="1295400"/>
          </a:xfrm>
          <a:prstGeom prst="rect">
            <a:avLst/>
          </a:prstGeom>
          <a:noFill/>
          <a:ln w="9525">
            <a:noFill/>
            <a:miter lim="800000"/>
            <a:headEnd/>
            <a:tailEnd/>
          </a:ln>
        </p:spPr>
        <p:txBody>
          <a:bodyPr anchor="ctr"/>
          <a:lstStyle/>
          <a:p>
            <a:pPr algn="ctr"/>
            <a:r>
              <a:rPr lang="en-US" sz="2400" u="sng" dirty="0">
                <a:latin typeface="Georgia"/>
                <a:cs typeface="Georgia"/>
              </a:rPr>
              <a:t>S-Orbitals (l=0,m</a:t>
            </a:r>
            <a:r>
              <a:rPr lang="en-US" sz="2400" u="sng" baseline="-25000" dirty="0">
                <a:latin typeface="Georgia"/>
                <a:cs typeface="Georgia"/>
              </a:rPr>
              <a:t>l</a:t>
            </a:r>
            <a:r>
              <a:rPr lang="en-US" sz="2400" u="sng" dirty="0">
                <a:latin typeface="Georgia"/>
                <a:cs typeface="Georgia"/>
              </a:rPr>
              <a:t>=0)” </a:t>
            </a:r>
            <a:r>
              <a:rPr lang="en-US" sz="2400" u="sng" dirty="0" err="1">
                <a:latin typeface="Georgia"/>
                <a:cs typeface="Georgia"/>
              </a:rPr>
              <a:t>R</a:t>
            </a:r>
            <a:r>
              <a:rPr lang="en-US" sz="2400" u="sng" baseline="-25000" dirty="0" err="1">
                <a:latin typeface="Georgia"/>
                <a:cs typeface="Georgia"/>
              </a:rPr>
              <a:t>nl</a:t>
            </a:r>
            <a:r>
              <a:rPr lang="en-US" sz="2400" u="sng" dirty="0">
                <a:latin typeface="Georgia"/>
                <a:cs typeface="Georgia"/>
              </a:rPr>
              <a:t> and R</a:t>
            </a:r>
            <a:r>
              <a:rPr lang="en-US" sz="2400" u="sng" baseline="-25000" dirty="0">
                <a:latin typeface="Georgia"/>
                <a:cs typeface="Georgia"/>
              </a:rPr>
              <a:t>nl</a:t>
            </a:r>
            <a:r>
              <a:rPr lang="en-US" sz="2400" u="sng" baseline="30000" dirty="0">
                <a:latin typeface="Georgia"/>
                <a:cs typeface="Georgia"/>
              </a:rPr>
              <a:t>2</a:t>
            </a:r>
            <a:endParaRPr lang="en-US" sz="2400" u="sng" dirty="0">
              <a:latin typeface="Georgia"/>
              <a:cs typeface="Georgia"/>
            </a:endParaRPr>
          </a:p>
        </p:txBody>
      </p:sp>
      <p:grpSp>
        <p:nvGrpSpPr>
          <p:cNvPr id="2" name="Group 5"/>
          <p:cNvGrpSpPr>
            <a:grpSpLocks/>
          </p:cNvGrpSpPr>
          <p:nvPr/>
        </p:nvGrpSpPr>
        <p:grpSpPr bwMode="auto">
          <a:xfrm>
            <a:off x="528638" y="3962400"/>
            <a:ext cx="7777162" cy="2057400"/>
            <a:chOff x="237" y="2572"/>
            <a:chExt cx="5251" cy="1280"/>
          </a:xfrm>
        </p:grpSpPr>
        <p:pic>
          <p:nvPicPr>
            <p:cNvPr id="8201" name="Picture 6" descr="1s_R-square"/>
            <p:cNvPicPr>
              <a:picLocks noChangeAspect="1" noChangeArrowheads="1"/>
            </p:cNvPicPr>
            <p:nvPr/>
          </p:nvPicPr>
          <p:blipFill>
            <a:blip r:embed="rId3" cstate="print"/>
            <a:srcRect/>
            <a:stretch>
              <a:fillRect/>
            </a:stretch>
          </p:blipFill>
          <p:spPr bwMode="auto">
            <a:xfrm>
              <a:off x="237" y="2572"/>
              <a:ext cx="1669" cy="1273"/>
            </a:xfrm>
            <a:prstGeom prst="rect">
              <a:avLst/>
            </a:prstGeom>
            <a:noFill/>
            <a:ln w="9525">
              <a:noFill/>
              <a:miter lim="800000"/>
              <a:headEnd/>
              <a:tailEnd/>
            </a:ln>
          </p:spPr>
        </p:pic>
        <p:pic>
          <p:nvPicPr>
            <p:cNvPr id="8202" name="Picture 7" descr="2s_R-Square"/>
            <p:cNvPicPr>
              <a:picLocks noChangeAspect="1" noChangeArrowheads="1"/>
            </p:cNvPicPr>
            <p:nvPr/>
          </p:nvPicPr>
          <p:blipFill>
            <a:blip r:embed="rId4" cstate="print"/>
            <a:srcRect/>
            <a:stretch>
              <a:fillRect/>
            </a:stretch>
          </p:blipFill>
          <p:spPr bwMode="auto">
            <a:xfrm>
              <a:off x="2009" y="2572"/>
              <a:ext cx="1682" cy="1273"/>
            </a:xfrm>
            <a:prstGeom prst="rect">
              <a:avLst/>
            </a:prstGeom>
            <a:noFill/>
            <a:ln w="9525">
              <a:noFill/>
              <a:miter lim="800000"/>
              <a:headEnd/>
              <a:tailEnd/>
            </a:ln>
          </p:spPr>
        </p:pic>
        <p:pic>
          <p:nvPicPr>
            <p:cNvPr id="8203" name="Picture 8" descr="3s-R-Square"/>
            <p:cNvPicPr>
              <a:picLocks noChangeAspect="1" noChangeArrowheads="1"/>
            </p:cNvPicPr>
            <p:nvPr/>
          </p:nvPicPr>
          <p:blipFill>
            <a:blip r:embed="rId5" cstate="print"/>
            <a:srcRect/>
            <a:stretch>
              <a:fillRect/>
            </a:stretch>
          </p:blipFill>
          <p:spPr bwMode="auto">
            <a:xfrm>
              <a:off x="3805" y="2579"/>
              <a:ext cx="1683" cy="1273"/>
            </a:xfrm>
            <a:prstGeom prst="rect">
              <a:avLst/>
            </a:prstGeom>
            <a:noFill/>
            <a:ln w="9525">
              <a:noFill/>
              <a:miter lim="800000"/>
              <a:headEnd/>
              <a:tailEnd/>
            </a:ln>
          </p:spPr>
        </p:pic>
        <p:pic>
          <p:nvPicPr>
            <p:cNvPr id="8204" name="Picture 9" descr="2s_orb"/>
            <p:cNvPicPr>
              <a:picLocks noChangeAspect="1" noChangeArrowheads="1"/>
            </p:cNvPicPr>
            <p:nvPr/>
          </p:nvPicPr>
          <p:blipFill>
            <a:blip r:embed="rId6" cstate="print"/>
            <a:srcRect/>
            <a:stretch>
              <a:fillRect/>
            </a:stretch>
          </p:blipFill>
          <p:spPr bwMode="auto">
            <a:xfrm>
              <a:off x="2774" y="2592"/>
              <a:ext cx="894" cy="825"/>
            </a:xfrm>
            <a:prstGeom prst="rect">
              <a:avLst/>
            </a:prstGeom>
            <a:solidFill>
              <a:schemeClr val="bg1"/>
            </a:solidFill>
            <a:ln w="9525">
              <a:noFill/>
              <a:miter lim="800000"/>
              <a:headEnd/>
              <a:tailEnd/>
            </a:ln>
          </p:spPr>
        </p:pic>
        <p:pic>
          <p:nvPicPr>
            <p:cNvPr id="8205" name="Picture 10" descr="s_orb"/>
            <p:cNvPicPr>
              <a:picLocks noChangeAspect="1" noChangeArrowheads="1"/>
            </p:cNvPicPr>
            <p:nvPr/>
          </p:nvPicPr>
          <p:blipFill>
            <a:blip r:embed="rId7" cstate="print"/>
            <a:srcRect/>
            <a:stretch>
              <a:fillRect/>
            </a:stretch>
          </p:blipFill>
          <p:spPr bwMode="auto">
            <a:xfrm>
              <a:off x="1152" y="2585"/>
              <a:ext cx="728" cy="677"/>
            </a:xfrm>
            <a:prstGeom prst="rect">
              <a:avLst/>
            </a:prstGeom>
            <a:noFill/>
            <a:ln w="9525">
              <a:noFill/>
              <a:miter lim="800000"/>
              <a:headEnd/>
              <a:tailEnd/>
            </a:ln>
          </p:spPr>
        </p:pic>
      </p:grpSp>
      <p:graphicFrame>
        <p:nvGraphicFramePr>
          <p:cNvPr id="8194" name="Object 11"/>
          <p:cNvGraphicFramePr>
            <a:graphicFrameLocks noGrp="1" noChangeAspect="1"/>
          </p:cNvGraphicFramePr>
          <p:nvPr>
            <p:ph sz="half" idx="1"/>
            <p:extLst>
              <p:ext uri="{D42A27DB-BD31-4B8C-83A1-F6EECF244321}">
                <p14:modId xmlns:p14="http://schemas.microsoft.com/office/powerpoint/2010/main" val="2952289473"/>
              </p:ext>
            </p:extLst>
          </p:nvPr>
        </p:nvGraphicFramePr>
        <p:xfrm>
          <a:off x="687388" y="857251"/>
          <a:ext cx="1535112" cy="455612"/>
        </p:xfrm>
        <a:graphic>
          <a:graphicData uri="http://schemas.openxmlformats.org/presentationml/2006/ole">
            <mc:AlternateContent xmlns:mc="http://schemas.openxmlformats.org/markup-compatibility/2006">
              <mc:Choice xmlns:v="urn:schemas-microsoft-com:vml" Requires="v">
                <p:oleObj name="Equation" r:id="rId8" imgW="812520" imgH="241200" progId="Equation.DSMT4">
                  <p:embed/>
                </p:oleObj>
              </mc:Choice>
              <mc:Fallback>
                <p:oleObj name="Equation" r:id="rId8" imgW="812520" imgH="241200" progId="Equation.DSMT4">
                  <p:embed/>
                  <p:pic>
                    <p:nvPicPr>
                      <p:cNvPr id="0" name=""/>
                      <p:cNvPicPr>
                        <a:picLocks noGrp="1" noChangeAspect="1" noChangeArrowheads="1"/>
                      </p:cNvPicPr>
                      <p:nvPr/>
                    </p:nvPicPr>
                    <p:blipFill>
                      <a:blip r:embed="rId9"/>
                      <a:srcRect/>
                      <a:stretch>
                        <a:fillRect/>
                      </a:stretch>
                    </p:blipFill>
                    <p:spPr bwMode="auto">
                      <a:xfrm>
                        <a:off x="687388" y="857251"/>
                        <a:ext cx="1535112" cy="455612"/>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44" name="Object 12"/>
          <p:cNvGraphicFramePr>
            <a:graphicFrameLocks noGrp="1" noChangeAspect="1"/>
          </p:cNvGraphicFramePr>
          <p:nvPr>
            <p:ph sz="quarter" idx="2"/>
          </p:nvPr>
        </p:nvGraphicFramePr>
        <p:xfrm>
          <a:off x="2628900" y="871538"/>
          <a:ext cx="2486025" cy="441325"/>
        </p:xfrm>
        <a:graphic>
          <a:graphicData uri="http://schemas.openxmlformats.org/presentationml/2006/ole">
            <mc:AlternateContent xmlns:mc="http://schemas.openxmlformats.org/markup-compatibility/2006">
              <mc:Choice xmlns:v="urn:schemas-microsoft-com:vml" Requires="v">
                <p:oleObj name="Equation" r:id="rId10" imgW="1358310" imgH="241195" progId="Equation.DSMT4">
                  <p:embed/>
                </p:oleObj>
              </mc:Choice>
              <mc:Fallback>
                <p:oleObj name="Equation" r:id="rId10" imgW="1358310" imgH="241195" progId="Equation.DSMT4">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8900" y="871538"/>
                        <a:ext cx="2486025" cy="441325"/>
                      </a:xfrm>
                      <a:prstGeom prst="rect">
                        <a:avLst/>
                      </a:prstGeom>
                      <a:solidFill>
                        <a:srgbClr val="CCFF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45" name="Object 13"/>
          <p:cNvGraphicFramePr>
            <a:graphicFrameLocks noGrp="1" noChangeAspect="1"/>
          </p:cNvGraphicFramePr>
          <p:nvPr>
            <p:ph sz="quarter" idx="3"/>
          </p:nvPr>
        </p:nvGraphicFramePr>
        <p:xfrm>
          <a:off x="5400675" y="873125"/>
          <a:ext cx="3692525" cy="455613"/>
        </p:xfrm>
        <a:graphic>
          <a:graphicData uri="http://schemas.openxmlformats.org/presentationml/2006/ole">
            <mc:AlternateContent xmlns:mc="http://schemas.openxmlformats.org/markup-compatibility/2006">
              <mc:Choice xmlns:v="urn:schemas-microsoft-com:vml" Requires="v">
                <p:oleObj name="Formel" r:id="rId12" imgW="1955800" imgH="241300" progId="Equation.3">
                  <p:embed/>
                </p:oleObj>
              </mc:Choice>
              <mc:Fallback>
                <p:oleObj name="Formel" r:id="rId12" imgW="1955800" imgH="241300" progId="Equation.3">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675" y="873125"/>
                        <a:ext cx="3692525" cy="455613"/>
                      </a:xfrm>
                      <a:prstGeom prst="rect">
                        <a:avLst/>
                      </a:prstGeom>
                      <a:solidFill>
                        <a:srgbClr val="CC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8"/>
          <p:cNvSpPr/>
          <p:nvPr/>
        </p:nvSpPr>
        <p:spPr>
          <a:xfrm>
            <a:off x="0" y="5867400"/>
            <a:ext cx="9144000" cy="163121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dirty="0">
                <a:solidFill>
                  <a:schemeClr val="tx1"/>
                </a:solidFill>
                <a:latin typeface="Georgia"/>
                <a:cs typeface="Georgia"/>
              </a:rPr>
              <a:t>For s-Orbitals the maximum probability density of finding the electron is on the nucleus: </a:t>
            </a:r>
            <a:r>
              <a:rPr lang="en-US" sz="2000" b="1" dirty="0">
                <a:solidFill>
                  <a:srgbClr val="C00000"/>
                </a:solidFill>
                <a:latin typeface="Georgia"/>
                <a:cs typeface="Georgia"/>
              </a:rPr>
              <a:t>Maximum probability of finding the electron?</a:t>
            </a:r>
          </a:p>
          <a:p>
            <a:endParaRPr lang="en-US" sz="2000" b="1" dirty="0">
              <a:solidFill>
                <a:schemeClr val="tx1"/>
              </a:solidFill>
              <a:latin typeface="Georgia"/>
              <a:cs typeface="Georgia"/>
            </a:endParaRPr>
          </a:p>
          <a:p>
            <a:endParaRPr lang="en-US" sz="2000" b="1" dirty="0">
              <a:solidFill>
                <a:schemeClr val="tx1"/>
              </a:solidFill>
              <a:latin typeface="Georgia"/>
              <a:cs typeface="Georgia"/>
            </a:endParaRPr>
          </a:p>
        </p:txBody>
      </p:sp>
      <p:graphicFrame>
        <p:nvGraphicFramePr>
          <p:cNvPr id="14" name="Object 6"/>
          <p:cNvGraphicFramePr>
            <a:graphicFrameLocks noChangeAspect="1"/>
          </p:cNvGraphicFramePr>
          <p:nvPr>
            <p:extLst>
              <p:ext uri="{D42A27DB-BD31-4B8C-83A1-F6EECF244321}">
                <p14:modId xmlns:p14="http://schemas.microsoft.com/office/powerpoint/2010/main" val="1740224132"/>
              </p:ext>
            </p:extLst>
          </p:nvPr>
        </p:nvGraphicFramePr>
        <p:xfrm>
          <a:off x="8001000" y="1911350"/>
          <a:ext cx="841375" cy="755650"/>
        </p:xfrm>
        <a:graphic>
          <a:graphicData uri="http://schemas.openxmlformats.org/presentationml/2006/ole">
            <mc:AlternateContent xmlns:mc="http://schemas.openxmlformats.org/markup-compatibility/2006">
              <mc:Choice xmlns:v="urn:schemas-microsoft-com:vml" Requires="v">
                <p:oleObj name="Formel" r:id="rId14" imgW="482391" imgH="431613" progId="Equation.3">
                  <p:embed/>
                </p:oleObj>
              </mc:Choice>
              <mc:Fallback>
                <p:oleObj name="Formel" r:id="rId14" imgW="482391" imgH="4316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00" y="191135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29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functions</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Equation" r:id="rId6" imgW="482391" imgH="431613" progId="">
                  <p:embed/>
                </p:oleObj>
              </mc:Choice>
              <mc:Fallback>
                <p:oleObj name="Equation" r:id="rId6" imgW="482391" imgH="431613"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667000"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1"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2339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ular Callout 34"/>
          <p:cNvSpPr/>
          <p:nvPr/>
        </p:nvSpPr>
        <p:spPr>
          <a:xfrm>
            <a:off x="7391400" y="3433465"/>
            <a:ext cx="1600200" cy="838200"/>
          </a:xfrm>
          <a:prstGeom prst="wedgeRoundRectCallout">
            <a:avLst>
              <a:gd name="adj1" fmla="val 10550"/>
              <a:gd name="adj2" fmla="val -114566"/>
              <a:gd name="adj3" fmla="val 16667"/>
            </a:avLst>
          </a:prstGeom>
          <a:solidFill>
            <a:srgbClr val="FF66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ular Callout 30"/>
          <p:cNvSpPr/>
          <p:nvPr/>
        </p:nvSpPr>
        <p:spPr>
          <a:xfrm>
            <a:off x="5562600" y="3433465"/>
            <a:ext cx="1828800" cy="838200"/>
          </a:xfrm>
          <a:prstGeom prst="wedgeRoundRectCallout">
            <a:avLst>
              <a:gd name="adj1" fmla="val -8026"/>
              <a:gd name="adj2" fmla="val -111342"/>
              <a:gd name="adj3" fmla="val 16667"/>
            </a:avLst>
          </a:prstGeom>
          <a:solidFill>
            <a:srgbClr val="CCFFCC">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914400" y="277910"/>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Probability: Volume element in spherical polar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8283969"/>
              </p:ext>
            </p:extLst>
          </p:nvPr>
        </p:nvGraphicFramePr>
        <p:xfrm>
          <a:off x="1600200" y="2057400"/>
          <a:ext cx="5486400" cy="698500"/>
        </p:xfrm>
        <a:graphic>
          <a:graphicData uri="http://schemas.openxmlformats.org/presentationml/2006/ole">
            <mc:AlternateContent xmlns:mc="http://schemas.openxmlformats.org/markup-compatibility/2006">
              <mc:Choice xmlns:v="urn:schemas-microsoft-com:vml" Requires="v">
                <p:oleObj name="Document" r:id="rId2" imgW="5486400" imgH="698500" progId="Word.Document.12">
                  <p:embed/>
                </p:oleObj>
              </mc:Choice>
              <mc:Fallback>
                <p:oleObj name="Document" r:id="rId2" imgW="5486400" imgH="698500" progId="Word.Document.12">
                  <p:embed/>
                  <p:pic>
                    <p:nvPicPr>
                      <p:cNvPr id="0" name=""/>
                      <p:cNvPicPr/>
                      <p:nvPr/>
                    </p:nvPicPr>
                    <p:blipFill>
                      <a:blip r:embed="rId3"/>
                      <a:stretch>
                        <a:fillRect/>
                      </a:stretch>
                    </p:blipFill>
                    <p:spPr>
                      <a:xfrm>
                        <a:off x="1600200" y="2057400"/>
                        <a:ext cx="5486400" cy="698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76910254"/>
              </p:ext>
            </p:extLst>
          </p:nvPr>
        </p:nvGraphicFramePr>
        <p:xfrm>
          <a:off x="3581400" y="3441700"/>
          <a:ext cx="5486400" cy="825500"/>
        </p:xfrm>
        <a:graphic>
          <a:graphicData uri="http://schemas.openxmlformats.org/presentationml/2006/ole">
            <mc:AlternateContent xmlns:mc="http://schemas.openxmlformats.org/markup-compatibility/2006">
              <mc:Choice xmlns:v="urn:schemas-microsoft-com:vml" Requires="v">
                <p:oleObj name="Document" r:id="rId4" imgW="5486400" imgH="825500" progId="Word.Document.12">
                  <p:embed/>
                </p:oleObj>
              </mc:Choice>
              <mc:Fallback>
                <p:oleObj name="Document" r:id="rId4" imgW="5486400" imgH="825500" progId="Word.Document.12">
                  <p:embed/>
                  <p:pic>
                    <p:nvPicPr>
                      <p:cNvPr id="0" name=""/>
                      <p:cNvPicPr/>
                      <p:nvPr/>
                    </p:nvPicPr>
                    <p:blipFill>
                      <a:blip r:embed="rId5"/>
                      <a:stretch>
                        <a:fillRect/>
                      </a:stretch>
                    </p:blipFill>
                    <p:spPr>
                      <a:xfrm>
                        <a:off x="3581400" y="3441700"/>
                        <a:ext cx="5486400" cy="825500"/>
                      </a:xfrm>
                      <a:prstGeom prst="rect">
                        <a:avLst/>
                      </a:prstGeom>
                    </p:spPr>
                  </p:pic>
                </p:oleObj>
              </mc:Fallback>
            </mc:AlternateContent>
          </a:graphicData>
        </a:graphic>
      </p:graphicFrame>
      <p:sp>
        <p:nvSpPr>
          <p:cNvPr id="9" name="TextBox 8"/>
          <p:cNvSpPr txBox="1"/>
          <p:nvPr/>
        </p:nvSpPr>
        <p:spPr>
          <a:xfrm>
            <a:off x="3581400" y="5105400"/>
            <a:ext cx="5553023" cy="461665"/>
          </a:xfrm>
          <a:prstGeom prst="rect">
            <a:avLst/>
          </a:prstGeom>
          <a:solidFill>
            <a:srgbClr val="FFFF00">
              <a:alpha val="26000"/>
            </a:srgbClr>
          </a:solidFill>
        </p:spPr>
        <p:txBody>
          <a:bodyPr wrap="none" rtlCol="0">
            <a:spAutoFit/>
          </a:bodyPr>
          <a:lstStyle/>
          <a:p>
            <a:r>
              <a:rPr lang="en-US" sz="2400" dirty="0">
                <a:latin typeface="Georgia"/>
                <a:cs typeface="Georgia"/>
              </a:rPr>
              <a:t>Radial Probability distribution function</a:t>
            </a:r>
          </a:p>
        </p:txBody>
      </p:sp>
      <p:sp>
        <p:nvSpPr>
          <p:cNvPr id="8" name="Rounded Rectangular Callout 7"/>
          <p:cNvSpPr/>
          <p:nvPr/>
        </p:nvSpPr>
        <p:spPr>
          <a:xfrm>
            <a:off x="4419600" y="3581400"/>
            <a:ext cx="1143000" cy="533400"/>
          </a:xfrm>
          <a:prstGeom prst="wedgeRoundRectCallout">
            <a:avLst>
              <a:gd name="adj1" fmla="val 44184"/>
              <a:gd name="adj2" fmla="val 219534"/>
              <a:gd name="adj3" fmla="val 16667"/>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Volume-Element2.jpg"/>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Lst>
          </a:blip>
          <a:srcRect b="8649"/>
          <a:stretch/>
        </p:blipFill>
        <p:spPr>
          <a:xfrm>
            <a:off x="-9407" y="1600200"/>
            <a:ext cx="3438407" cy="2993191"/>
          </a:xfrm>
          <a:prstGeom prst="rect">
            <a:avLst/>
          </a:prstGeom>
        </p:spPr>
      </p:pic>
      <p:grpSp>
        <p:nvGrpSpPr>
          <p:cNvPr id="25" name="Group 24"/>
          <p:cNvGrpSpPr/>
          <p:nvPr/>
        </p:nvGrpSpPr>
        <p:grpSpPr>
          <a:xfrm>
            <a:off x="1828800" y="1219200"/>
            <a:ext cx="5486400" cy="457200"/>
            <a:chOff x="1828800" y="1219200"/>
            <a:chExt cx="5486400" cy="457200"/>
          </a:xfrm>
        </p:grpSpPr>
        <p:graphicFrame>
          <p:nvGraphicFramePr>
            <p:cNvPr id="24" name="Object 23"/>
            <p:cNvGraphicFramePr>
              <a:graphicFrameLocks noChangeAspect="1"/>
            </p:cNvGraphicFramePr>
            <p:nvPr>
              <p:extLst>
                <p:ext uri="{D42A27DB-BD31-4B8C-83A1-F6EECF244321}">
                  <p14:modId xmlns:p14="http://schemas.microsoft.com/office/powerpoint/2010/main" val="3817772803"/>
                </p:ext>
              </p:extLst>
            </p:nvPr>
          </p:nvGraphicFramePr>
          <p:xfrm>
            <a:off x="1828800" y="1246220"/>
            <a:ext cx="5486400" cy="368300"/>
          </p:xfrm>
          <a:graphic>
            <a:graphicData uri="http://schemas.openxmlformats.org/presentationml/2006/ole">
              <mc:AlternateContent xmlns:mc="http://schemas.openxmlformats.org/markup-compatibility/2006">
                <mc:Choice xmlns:v="urn:schemas-microsoft-com:vml" Requires="v">
                  <p:oleObj name="Document" r:id="rId8" imgW="5486400" imgH="368300" progId="Word.Document.12">
                    <p:embed/>
                  </p:oleObj>
                </mc:Choice>
                <mc:Fallback>
                  <p:oleObj name="Document" r:id="rId8" imgW="5486400" imgH="368300" progId="Word.Document.12">
                    <p:embed/>
                    <p:pic>
                      <p:nvPicPr>
                        <p:cNvPr id="0" name=""/>
                        <p:cNvPicPr/>
                        <p:nvPr/>
                      </p:nvPicPr>
                      <p:blipFill>
                        <a:blip r:embed="rId9"/>
                        <a:stretch>
                          <a:fillRect/>
                        </a:stretch>
                      </p:blipFill>
                      <p:spPr>
                        <a:xfrm>
                          <a:off x="1828800" y="1246220"/>
                          <a:ext cx="5486400" cy="368300"/>
                        </a:xfrm>
                        <a:prstGeom prst="rect">
                          <a:avLst/>
                        </a:prstGeom>
                      </p:spPr>
                    </p:pic>
                  </p:oleObj>
                </mc:Fallback>
              </mc:AlternateContent>
            </a:graphicData>
          </a:graphic>
        </p:graphicFrame>
        <p:sp>
          <p:nvSpPr>
            <p:cNvPr id="14" name="Rounded Rectangle 13"/>
            <p:cNvSpPr/>
            <p:nvPr/>
          </p:nvSpPr>
          <p:spPr>
            <a:xfrm>
              <a:off x="1905000" y="1219200"/>
              <a:ext cx="5257800" cy="457200"/>
            </a:xfrm>
            <a:prstGeom prst="roundRect">
              <a:avLst/>
            </a:prstGeom>
            <a:solidFill>
              <a:schemeClr val="accent1">
                <a:lumMod val="60000"/>
                <a:lumOff val="40000"/>
                <a:alpha val="26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153791" y="1828800"/>
            <a:ext cx="2398764" cy="461665"/>
          </a:xfrm>
          <a:prstGeom prst="rect">
            <a:avLst/>
          </a:prstGeom>
          <a:noFill/>
        </p:spPr>
        <p:txBody>
          <a:bodyPr wrap="none" rtlCol="0">
            <a:spAutoFit/>
          </a:bodyPr>
          <a:lstStyle/>
          <a:p>
            <a:r>
              <a:rPr lang="en-US" sz="2400" b="1" dirty="0">
                <a:latin typeface="Georgia"/>
                <a:cs typeface="Georgia"/>
              </a:rPr>
              <a:t>For a </a:t>
            </a:r>
            <a:r>
              <a:rPr lang="en-US" sz="2400" b="1" i="1" dirty="0">
                <a:latin typeface="Georgia"/>
                <a:cs typeface="Georgia"/>
              </a:rPr>
              <a:t>s </a:t>
            </a:r>
            <a:r>
              <a:rPr lang="en-US" sz="2400" b="1" dirty="0">
                <a:latin typeface="Georgia"/>
                <a:cs typeface="Georgia"/>
              </a:rPr>
              <a:t>orbital</a:t>
            </a:r>
          </a:p>
        </p:txBody>
      </p:sp>
      <p:sp>
        <p:nvSpPr>
          <p:cNvPr id="34" name="TextBox 33"/>
          <p:cNvSpPr txBox="1"/>
          <p:nvPr/>
        </p:nvSpPr>
        <p:spPr>
          <a:xfrm>
            <a:off x="6324600" y="2514600"/>
            <a:ext cx="356588" cy="461665"/>
          </a:xfrm>
          <a:prstGeom prst="rect">
            <a:avLst/>
          </a:prstGeom>
          <a:noFill/>
        </p:spPr>
        <p:txBody>
          <a:bodyPr wrap="none" rtlCol="0">
            <a:spAutoFit/>
          </a:bodyPr>
          <a:lstStyle/>
          <a:p>
            <a:r>
              <a:rPr lang="en-US" sz="2400" dirty="0">
                <a:latin typeface="Georgia"/>
                <a:cs typeface="Georgia"/>
              </a:rPr>
              <a:t>2</a:t>
            </a:r>
          </a:p>
        </p:txBody>
      </p:sp>
      <p:sp>
        <p:nvSpPr>
          <p:cNvPr id="36" name="TextBox 35"/>
          <p:cNvSpPr txBox="1"/>
          <p:nvPr/>
        </p:nvSpPr>
        <p:spPr>
          <a:xfrm>
            <a:off x="8087557" y="2519065"/>
            <a:ext cx="599243" cy="461665"/>
          </a:xfrm>
          <a:prstGeom prst="rect">
            <a:avLst/>
          </a:prstGeom>
          <a:noFill/>
        </p:spPr>
        <p:txBody>
          <a:bodyPr wrap="none" rtlCol="0">
            <a:spAutoFit/>
          </a:bodyPr>
          <a:lstStyle/>
          <a:p>
            <a:r>
              <a:rPr lang="en-US" sz="2400" dirty="0">
                <a:latin typeface="Georgia"/>
                <a:cs typeface="Georgia"/>
              </a:rPr>
              <a:t>2</a:t>
            </a:r>
            <a:r>
              <a:rPr lang="en-US" sz="2400" i="1" dirty="0">
                <a:latin typeface="Symbol" charset="2"/>
                <a:cs typeface="Symbol" charset="2"/>
              </a:rPr>
              <a:t>p</a:t>
            </a:r>
          </a:p>
        </p:txBody>
      </p:sp>
    </p:spTree>
    <p:extLst>
      <p:ext uri="{BB962C8B-B14F-4D97-AF65-F5344CB8AC3E}">
        <p14:creationId xmlns:p14="http://schemas.microsoft.com/office/powerpoint/2010/main" val="96999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1091"/>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 : Probability </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ectangle 14"/>
          <p:cNvSpPr/>
          <p:nvPr/>
        </p:nvSpPr>
        <p:spPr>
          <a:xfrm>
            <a:off x="76200" y="762000"/>
            <a:ext cx="8915400" cy="230832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p:txBody>
      </p:sp>
      <p:pic>
        <p:nvPicPr>
          <p:cNvPr id="338947" name="Picture 3"/>
          <p:cNvPicPr>
            <a:picLocks noChangeAspect="1" noChangeArrowheads="1"/>
          </p:cNvPicPr>
          <p:nvPr/>
        </p:nvPicPr>
        <p:blipFill>
          <a:blip r:embed="rId2" cstate="print"/>
          <a:srcRect/>
          <a:stretch>
            <a:fillRect/>
          </a:stretch>
        </p:blipFill>
        <p:spPr bwMode="auto">
          <a:xfrm>
            <a:off x="76200" y="3200400"/>
            <a:ext cx="4343400" cy="2618682"/>
          </a:xfrm>
          <a:prstGeom prst="rect">
            <a:avLst/>
          </a:prstGeom>
          <a:noFill/>
          <a:ln w="9525">
            <a:noFill/>
            <a:miter lim="800000"/>
            <a:headEnd/>
            <a:tailEnd/>
          </a:ln>
          <a:effectLst/>
        </p:spPr>
      </p:pic>
      <p:graphicFrame>
        <p:nvGraphicFramePr>
          <p:cNvPr id="338948" name="Object 4"/>
          <p:cNvGraphicFramePr>
            <a:graphicFrameLocks noChangeAspect="1"/>
          </p:cNvGraphicFramePr>
          <p:nvPr>
            <p:extLst>
              <p:ext uri="{D42A27DB-BD31-4B8C-83A1-F6EECF244321}">
                <p14:modId xmlns:p14="http://schemas.microsoft.com/office/powerpoint/2010/main" val="3005115418"/>
              </p:ext>
            </p:extLst>
          </p:nvPr>
        </p:nvGraphicFramePr>
        <p:xfrm>
          <a:off x="249237" y="898525"/>
          <a:ext cx="8666163" cy="1692275"/>
        </p:xfrm>
        <a:graphic>
          <a:graphicData uri="http://schemas.openxmlformats.org/presentationml/2006/ole">
            <mc:AlternateContent xmlns:mc="http://schemas.openxmlformats.org/markup-compatibility/2006">
              <mc:Choice xmlns:v="urn:schemas-microsoft-com:vml" Requires="v">
                <p:oleObj name="Equation" r:id="rId3" imgW="4940300" imgH="965200" progId="Equation.3">
                  <p:embed/>
                </p:oleObj>
              </mc:Choice>
              <mc:Fallback>
                <p:oleObj name="Equation" r:id="rId3" imgW="4940300" imgH="965200" progId="Equation.3">
                  <p:embed/>
                  <p:pic>
                    <p:nvPicPr>
                      <p:cNvPr id="0" name="Picture 3"/>
                      <p:cNvPicPr>
                        <a:picLocks noChangeAspect="1" noChangeArrowheads="1"/>
                      </p:cNvPicPr>
                      <p:nvPr/>
                    </p:nvPicPr>
                    <p:blipFill>
                      <a:blip r:embed="rId4"/>
                      <a:srcRect/>
                      <a:stretch>
                        <a:fillRect/>
                      </a:stretch>
                    </p:blipFill>
                    <p:spPr bwMode="auto">
                      <a:xfrm>
                        <a:off x="249237" y="898525"/>
                        <a:ext cx="8666163" cy="1692275"/>
                      </a:xfrm>
                      <a:prstGeom prst="rect">
                        <a:avLst/>
                      </a:prstGeom>
                      <a:noFill/>
                      <a:ln>
                        <a:noFill/>
                      </a:ln>
                      <a:effectLst/>
                    </p:spPr>
                  </p:pic>
                </p:oleObj>
              </mc:Fallback>
            </mc:AlternateContent>
          </a:graphicData>
        </a:graphic>
      </p:graphicFrame>
      <p:sp>
        <p:nvSpPr>
          <p:cNvPr id="6" name="Rectangle 5"/>
          <p:cNvSpPr/>
          <p:nvPr/>
        </p:nvSpPr>
        <p:spPr>
          <a:xfrm>
            <a:off x="4343400" y="3207680"/>
            <a:ext cx="4724400" cy="286232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a:t>
            </a:r>
          </a:p>
          <a:p>
            <a:endParaRPr lang="en-US" sz="2400" b="1"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Maximum probability density of finding the electron is on the nucleus</a:t>
            </a:r>
          </a:p>
          <a:p>
            <a:pPr marL="171450" indent="-171450">
              <a:buFont typeface="Arial"/>
              <a:buChar char="•"/>
            </a:pPr>
            <a:endParaRPr lang="en-US" sz="1200"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Probability of finding the electron on the nucleus zero</a:t>
            </a:r>
          </a:p>
        </p:txBody>
      </p:sp>
    </p:spTree>
    <p:extLst>
      <p:ext uri="{BB962C8B-B14F-4D97-AF65-F5344CB8AC3E}">
        <p14:creationId xmlns:p14="http://schemas.microsoft.com/office/powerpoint/2010/main" val="212382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1622996"/>
            <a:ext cx="3733800" cy="5235004"/>
            <a:chOff x="0" y="1622996"/>
            <a:chExt cx="3733800" cy="5235004"/>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0" y="1622996"/>
              <a:ext cx="3733800" cy="5235004"/>
            </a:xfrm>
            <a:prstGeom prst="rect">
              <a:avLst/>
            </a:prstGeom>
          </p:spPr>
        </p:pic>
        <p:sp>
          <p:nvSpPr>
            <p:cNvPr id="17" name="Rounded Rectangle 16"/>
            <p:cNvSpPr/>
            <p:nvPr/>
          </p:nvSpPr>
          <p:spPr>
            <a:xfrm>
              <a:off x="953730" y="1641987"/>
              <a:ext cx="2654710" cy="2163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grpSp>
      <p:sp>
        <p:nvSpPr>
          <p:cNvPr id="10244" name="Rectangle 6"/>
          <p:cNvSpPr>
            <a:spLocks noGrp="1" noChangeArrowheads="1"/>
          </p:cNvSpPr>
          <p:nvPr>
            <p:ph type="title"/>
          </p:nvPr>
        </p:nvSpPr>
        <p:spPr>
          <a:xfrm>
            <a:off x="0" y="-139700"/>
            <a:ext cx="9004300" cy="1143000"/>
          </a:xfrm>
          <a:noFill/>
        </p:spPr>
        <p:txBody>
          <a:bodyPr>
            <a:noAutofit/>
          </a:bodyPr>
          <a:lstStyle/>
          <a:p>
            <a:pPr eaLnBrk="1" hangingPunct="1"/>
            <a:r>
              <a:rPr lang="en-US" sz="3000" dirty="0">
                <a:latin typeface="Georgia"/>
                <a:cs typeface="Georgia"/>
              </a:rPr>
              <a:t>Radial Distribution Functions: 4</a:t>
            </a:r>
            <a:r>
              <a:rPr lang="en-US" sz="3000" dirty="0">
                <a:latin typeface="Georgia"/>
                <a:cs typeface="Georgia"/>
                <a:sym typeface="Symbol"/>
              </a:rPr>
              <a:t></a:t>
            </a:r>
            <a:r>
              <a:rPr lang="en-US" sz="3000" dirty="0">
                <a:latin typeface="Georgia"/>
                <a:cs typeface="Georgia"/>
              </a:rPr>
              <a:t>r</a:t>
            </a:r>
            <a:r>
              <a:rPr lang="en-US" sz="3000" baseline="30000" dirty="0">
                <a:latin typeface="Georgia"/>
                <a:cs typeface="Georgia"/>
              </a:rPr>
              <a:t>2</a:t>
            </a:r>
            <a:r>
              <a:rPr lang="en-US" sz="3000" dirty="0">
                <a:latin typeface="Georgia"/>
                <a:cs typeface="Georgia"/>
              </a:rPr>
              <a:t>R</a:t>
            </a:r>
            <a:r>
              <a:rPr lang="en-US" sz="3000" baseline="-25000" dirty="0">
                <a:latin typeface="Georgia"/>
                <a:cs typeface="Georgia"/>
              </a:rPr>
              <a:t>nl</a:t>
            </a:r>
            <a:r>
              <a:rPr lang="en-US" sz="3000" baseline="30000" dirty="0">
                <a:latin typeface="Georgia"/>
                <a:cs typeface="Georgia"/>
              </a:rPr>
              <a:t>2</a:t>
            </a:r>
            <a:r>
              <a:rPr lang="en-US" sz="3000" dirty="0">
                <a:latin typeface="Georgia"/>
                <a:cs typeface="Georgia"/>
              </a:rPr>
              <a:t>(r)</a:t>
            </a:r>
          </a:p>
        </p:txBody>
      </p:sp>
      <p:sp>
        <p:nvSpPr>
          <p:cNvPr id="151559" name="Text Box 7"/>
          <p:cNvSpPr txBox="1">
            <a:spLocks noChangeArrowheads="1"/>
          </p:cNvSpPr>
          <p:nvPr/>
        </p:nvSpPr>
        <p:spPr bwMode="auto">
          <a:xfrm>
            <a:off x="0" y="880756"/>
            <a:ext cx="3687228" cy="830997"/>
          </a:xfrm>
          <a:prstGeom prst="rect">
            <a:avLst/>
          </a:prstGeom>
          <a:noFill/>
          <a:ln w="9525">
            <a:noFill/>
            <a:miter lim="800000"/>
            <a:headEnd/>
            <a:tailEnd/>
          </a:ln>
        </p:spPr>
        <p:txBody>
          <a:bodyPr wrap="none">
            <a:spAutoFit/>
          </a:bodyPr>
          <a:lstStyle/>
          <a:p>
            <a:pPr algn="ctr"/>
            <a:r>
              <a:rPr lang="en-US" sz="2400" dirty="0">
                <a:solidFill>
                  <a:srgbClr val="CC0000"/>
                </a:solidFill>
                <a:latin typeface="Georgia"/>
                <a:cs typeface="Georgia"/>
              </a:rPr>
              <a:t>Number of Radial Nodes</a:t>
            </a:r>
          </a:p>
          <a:p>
            <a:pPr algn="ctr"/>
            <a:r>
              <a:rPr lang="en-US" sz="2400" dirty="0">
                <a:solidFill>
                  <a:srgbClr val="CC0000"/>
                </a:solidFill>
                <a:latin typeface="Georgia"/>
                <a:cs typeface="Georgia"/>
              </a:rPr>
              <a:t>is always n-l-1</a:t>
            </a:r>
          </a:p>
        </p:txBody>
      </p:sp>
      <p:pic>
        <p:nvPicPr>
          <p:cNvPr id="10247" name="Picture 9" descr="1s-2s-3s"/>
          <p:cNvPicPr>
            <a:picLocks noChangeAspect="1" noChangeArrowheads="1"/>
          </p:cNvPicPr>
          <p:nvPr/>
        </p:nvPicPr>
        <p:blipFill>
          <a:blip r:embed="rId3" cstate="print"/>
          <a:srcRect l="20653"/>
          <a:stretch>
            <a:fillRect/>
          </a:stretch>
        </p:blipFill>
        <p:spPr bwMode="auto">
          <a:xfrm>
            <a:off x="4994787" y="1063625"/>
            <a:ext cx="4149213" cy="3997325"/>
          </a:xfrm>
          <a:prstGeom prst="rect">
            <a:avLst/>
          </a:prstGeom>
          <a:noFill/>
          <a:ln w="9525">
            <a:noFill/>
            <a:miter lim="800000"/>
            <a:headEnd/>
            <a:tailEnd/>
          </a:ln>
        </p:spPr>
      </p:pic>
      <p:sp>
        <p:nvSpPr>
          <p:cNvPr id="10248" name="Text Box 10"/>
          <p:cNvSpPr txBox="1">
            <a:spLocks noChangeArrowheads="1"/>
          </p:cNvSpPr>
          <p:nvPr/>
        </p:nvSpPr>
        <p:spPr bwMode="auto">
          <a:xfrm>
            <a:off x="7489825" y="1255713"/>
            <a:ext cx="1083425" cy="369332"/>
          </a:xfrm>
          <a:prstGeom prst="rect">
            <a:avLst/>
          </a:prstGeom>
          <a:noFill/>
          <a:ln w="9525">
            <a:noFill/>
            <a:miter lim="800000"/>
            <a:headEnd/>
            <a:tailEnd/>
          </a:ln>
        </p:spPr>
        <p:txBody>
          <a:bodyPr wrap="none">
            <a:spAutoFit/>
          </a:bodyPr>
          <a:lstStyle/>
          <a:p>
            <a:r>
              <a:rPr lang="en-US">
                <a:latin typeface="Georgia"/>
                <a:cs typeface="Georgia"/>
              </a:rPr>
              <a:t>N=1, l=0</a:t>
            </a:r>
          </a:p>
        </p:txBody>
      </p:sp>
      <p:sp>
        <p:nvSpPr>
          <p:cNvPr id="10249" name="Text Box 11"/>
          <p:cNvSpPr txBox="1">
            <a:spLocks noChangeArrowheads="1"/>
          </p:cNvSpPr>
          <p:nvPr/>
        </p:nvSpPr>
        <p:spPr bwMode="auto">
          <a:xfrm>
            <a:off x="7667625" y="2182813"/>
            <a:ext cx="1113180" cy="369332"/>
          </a:xfrm>
          <a:prstGeom prst="rect">
            <a:avLst/>
          </a:prstGeom>
          <a:noFill/>
          <a:ln w="9525">
            <a:noFill/>
            <a:miter lim="800000"/>
            <a:headEnd/>
            <a:tailEnd/>
          </a:ln>
        </p:spPr>
        <p:txBody>
          <a:bodyPr wrap="none">
            <a:spAutoFit/>
          </a:bodyPr>
          <a:lstStyle/>
          <a:p>
            <a:r>
              <a:rPr lang="en-US">
                <a:latin typeface="Georgia"/>
                <a:cs typeface="Georgia"/>
              </a:rPr>
              <a:t>N=2, l=0</a:t>
            </a:r>
          </a:p>
        </p:txBody>
      </p:sp>
      <p:sp>
        <p:nvSpPr>
          <p:cNvPr id="10250" name="Text Box 12"/>
          <p:cNvSpPr txBox="1">
            <a:spLocks noChangeArrowheads="1"/>
          </p:cNvSpPr>
          <p:nvPr/>
        </p:nvSpPr>
        <p:spPr bwMode="auto">
          <a:xfrm>
            <a:off x="7718425" y="3376613"/>
            <a:ext cx="1111602" cy="369332"/>
          </a:xfrm>
          <a:prstGeom prst="rect">
            <a:avLst/>
          </a:prstGeom>
          <a:noFill/>
          <a:ln w="9525">
            <a:noFill/>
            <a:miter lim="800000"/>
            <a:headEnd/>
            <a:tailEnd/>
          </a:ln>
        </p:spPr>
        <p:txBody>
          <a:bodyPr wrap="none">
            <a:spAutoFit/>
          </a:bodyPr>
          <a:lstStyle/>
          <a:p>
            <a:r>
              <a:rPr lang="en-US">
                <a:latin typeface="Georgia"/>
                <a:cs typeface="Georgia"/>
              </a:rPr>
              <a:t>N=3, l=0</a:t>
            </a:r>
          </a:p>
        </p:txBody>
      </p:sp>
      <p:graphicFrame>
        <p:nvGraphicFramePr>
          <p:cNvPr id="10242" name="Object 13"/>
          <p:cNvGraphicFramePr>
            <a:graphicFrameLocks noGrp="1" noChangeAspect="1"/>
          </p:cNvGraphicFramePr>
          <p:nvPr>
            <p:ph idx="1"/>
            <p:extLst>
              <p:ext uri="{D42A27DB-BD31-4B8C-83A1-F6EECF244321}">
                <p14:modId xmlns:p14="http://schemas.microsoft.com/office/powerpoint/2010/main" val="3028469678"/>
              </p:ext>
            </p:extLst>
          </p:nvPr>
        </p:nvGraphicFramePr>
        <p:xfrm>
          <a:off x="4886632" y="5225846"/>
          <a:ext cx="3028336" cy="665453"/>
        </p:xfrm>
        <a:graphic>
          <a:graphicData uri="http://schemas.openxmlformats.org/presentationml/2006/ole">
            <mc:AlternateContent xmlns:mc="http://schemas.openxmlformats.org/markup-compatibility/2006">
              <mc:Choice xmlns:v="urn:schemas-microsoft-com:vml" Requires="v">
                <p:oleObj name="Equation" r:id="rId4" imgW="1155700" imgH="254000" progId="Equation.DSMT4">
                  <p:embed/>
                </p:oleObj>
              </mc:Choice>
              <mc:Fallback>
                <p:oleObj name="Equation" r:id="rId4" imgW="1155700" imgH="2540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32" y="5225846"/>
                        <a:ext cx="3028336" cy="665453"/>
                      </a:xfrm>
                      <a:prstGeom prst="rect">
                        <a:avLst/>
                      </a:prstGeom>
                      <a:solidFill>
                        <a:srgbClr val="FFCC00"/>
                      </a:solidFill>
                    </p:spPr>
                  </p:pic>
                </p:oleObj>
              </mc:Fallback>
            </mc:AlternateContent>
          </a:graphicData>
        </a:graphic>
      </p:graphicFrame>
      <p:graphicFrame>
        <p:nvGraphicFramePr>
          <p:cNvPr id="706569" name="Object 9"/>
          <p:cNvGraphicFramePr>
            <a:graphicFrameLocks noGrp="1" noChangeAspect="1"/>
          </p:cNvGraphicFramePr>
          <p:nvPr>
            <p:extLst>
              <p:ext uri="{D42A27DB-BD31-4B8C-83A1-F6EECF244321}">
                <p14:modId xmlns:p14="http://schemas.microsoft.com/office/powerpoint/2010/main" val="227447170"/>
              </p:ext>
            </p:extLst>
          </p:nvPr>
        </p:nvGraphicFramePr>
        <p:xfrm>
          <a:off x="3993893" y="5999931"/>
          <a:ext cx="5012454" cy="644877"/>
        </p:xfrm>
        <a:graphic>
          <a:graphicData uri="http://schemas.openxmlformats.org/presentationml/2006/ole">
            <mc:AlternateContent xmlns:mc="http://schemas.openxmlformats.org/markup-compatibility/2006">
              <mc:Choice xmlns:v="urn:schemas-microsoft-com:vml" Requires="v">
                <p:oleObj name="Formel" r:id="rId6" imgW="2451100" imgH="317500" progId="Equation.3">
                  <p:embed/>
                </p:oleObj>
              </mc:Choice>
              <mc:Fallback>
                <p:oleObj name="Formel" r:id="rId6" imgW="2451100" imgH="3175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893" y="5999931"/>
                        <a:ext cx="5012454" cy="644877"/>
                      </a:xfrm>
                      <a:prstGeom prst="rect">
                        <a:avLst/>
                      </a:prstGeom>
                      <a:solidFill>
                        <a:srgbClr val="99CCFF"/>
                      </a:solidFill>
                    </p:spPr>
                  </p:pic>
                </p:oleObj>
              </mc:Fallback>
            </mc:AlternateContent>
          </a:graphicData>
        </a:graphic>
      </p:graphicFrame>
      <p:sp>
        <p:nvSpPr>
          <p:cNvPr id="151560" name="Text Box 8"/>
          <p:cNvSpPr txBox="1">
            <a:spLocks noChangeArrowheads="1"/>
          </p:cNvSpPr>
          <p:nvPr/>
        </p:nvSpPr>
        <p:spPr bwMode="auto">
          <a:xfrm>
            <a:off x="3019425" y="1311991"/>
            <a:ext cx="1817976" cy="2554545"/>
          </a:xfrm>
          <a:prstGeom prst="rect">
            <a:avLst/>
          </a:prstGeom>
          <a:solidFill>
            <a:schemeClr val="accent1">
              <a:lumMod val="20000"/>
              <a:lumOff val="80000"/>
            </a:schemeClr>
          </a:solidFill>
          <a:ln w="9525">
            <a:noFill/>
            <a:miter lim="800000"/>
            <a:headEnd/>
            <a:tailEnd/>
          </a:ln>
        </p:spPr>
        <p:txBody>
          <a:bodyPr wrap="none">
            <a:spAutoFit/>
          </a:bodyPr>
          <a:lstStyle/>
          <a:p>
            <a:r>
              <a:rPr lang="en-US" sz="2000" b="1" dirty="0">
                <a:solidFill>
                  <a:srgbClr val="0000CC"/>
                </a:solidFill>
                <a:latin typeface="Georgia"/>
                <a:cs typeface="Georgia"/>
              </a:rPr>
              <a:t>3s: n=3, l=0</a:t>
            </a:r>
          </a:p>
          <a:p>
            <a:r>
              <a:rPr lang="en-US" sz="2000" b="1" dirty="0">
                <a:solidFill>
                  <a:srgbClr val="0000CC"/>
                </a:solidFill>
                <a:latin typeface="Georgia"/>
                <a:cs typeface="Georgia"/>
              </a:rPr>
              <a:t>Nodes= 2</a:t>
            </a:r>
          </a:p>
          <a:p>
            <a:endParaRPr lang="en-US" sz="2000" b="1" dirty="0">
              <a:solidFill>
                <a:srgbClr val="0000CC"/>
              </a:solidFill>
              <a:latin typeface="Georgia"/>
              <a:cs typeface="Georgia"/>
            </a:endParaRPr>
          </a:p>
          <a:p>
            <a:r>
              <a:rPr lang="en-US" sz="2000" b="1" dirty="0">
                <a:solidFill>
                  <a:srgbClr val="0000CC"/>
                </a:solidFill>
                <a:latin typeface="Georgia"/>
                <a:cs typeface="Georgia"/>
              </a:rPr>
              <a:t>3p: n=3, l=1, </a:t>
            </a:r>
          </a:p>
          <a:p>
            <a:r>
              <a:rPr lang="en-US" sz="2000" b="1" dirty="0">
                <a:solidFill>
                  <a:srgbClr val="0000CC"/>
                </a:solidFill>
                <a:latin typeface="Georgia"/>
                <a:cs typeface="Georgia"/>
              </a:rPr>
              <a:t>Nodes= 1</a:t>
            </a:r>
          </a:p>
          <a:p>
            <a:endParaRPr lang="en-US" sz="2000" b="1" dirty="0">
              <a:solidFill>
                <a:srgbClr val="0000CC"/>
              </a:solidFill>
              <a:latin typeface="Georgia"/>
              <a:cs typeface="Georgia"/>
            </a:endParaRPr>
          </a:p>
          <a:p>
            <a:r>
              <a:rPr lang="en-US" sz="2000" b="1" dirty="0">
                <a:solidFill>
                  <a:srgbClr val="0000CC"/>
                </a:solidFill>
                <a:latin typeface="Georgia"/>
                <a:cs typeface="Georgia"/>
              </a:rPr>
              <a:t>3d: n=3, l=2</a:t>
            </a:r>
          </a:p>
          <a:p>
            <a:r>
              <a:rPr lang="en-US" sz="2000" b="1" dirty="0">
                <a:solidFill>
                  <a:srgbClr val="0000CC"/>
                </a:solidFill>
                <a:latin typeface="Georgia"/>
                <a:cs typeface="Georgia"/>
              </a:rPr>
              <a:t>Nodes = 0</a:t>
            </a:r>
          </a:p>
        </p:txBody>
      </p:sp>
    </p:spTree>
    <p:extLst>
      <p:ext uri="{BB962C8B-B14F-4D97-AF65-F5344CB8AC3E}">
        <p14:creationId xmlns:p14="http://schemas.microsoft.com/office/powerpoint/2010/main" val="394418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0668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3048000"/>
            <a:ext cx="3733800" cy="9906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57150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5220" name="Object 7"/>
          <p:cNvGraphicFramePr>
            <a:graphicFrameLocks noChangeAspect="1"/>
          </p:cNvGraphicFramePr>
          <p:nvPr>
            <p:extLst>
              <p:ext uri="{D42A27DB-BD31-4B8C-83A1-F6EECF244321}">
                <p14:modId xmlns:p14="http://schemas.microsoft.com/office/powerpoint/2010/main" val="3844690916"/>
              </p:ext>
            </p:extLst>
          </p:nvPr>
        </p:nvGraphicFramePr>
        <p:xfrm>
          <a:off x="425450" y="11858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0" name=""/>
                      <p:cNvPicPr>
                        <a:picLocks noChangeAspect="1" noChangeArrowheads="1"/>
                      </p:cNvPicPr>
                      <p:nvPr/>
                    </p:nvPicPr>
                    <p:blipFill>
                      <a:blip r:embed="rId3"/>
                      <a:srcRect/>
                      <a:stretch>
                        <a:fillRect/>
                      </a:stretch>
                    </p:blipFill>
                    <p:spPr bwMode="auto">
                      <a:xfrm>
                        <a:off x="425450" y="1185863"/>
                        <a:ext cx="4287838"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176825806"/>
              </p:ext>
            </p:extLst>
          </p:nvPr>
        </p:nvGraphicFramePr>
        <p:xfrm>
          <a:off x="0" y="31638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0" name=""/>
                      <p:cNvPicPr>
                        <a:picLocks noChangeAspect="1" noChangeArrowheads="1"/>
                      </p:cNvPicPr>
                      <p:nvPr/>
                    </p:nvPicPr>
                    <p:blipFill>
                      <a:blip r:embed="rId5"/>
                      <a:srcRect/>
                      <a:stretch>
                        <a:fillRect/>
                      </a:stretch>
                    </p:blipFill>
                    <p:spPr bwMode="auto">
                      <a:xfrm>
                        <a:off x="0" y="3163888"/>
                        <a:ext cx="371157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 Hydrogen atom SE in spherical polar coordinates</a:t>
            </a:r>
          </a:p>
        </p:txBody>
      </p:sp>
      <p:graphicFrame>
        <p:nvGraphicFramePr>
          <p:cNvPr id="12" name="Object 9"/>
          <p:cNvGraphicFramePr>
            <a:graphicFrameLocks noChangeAspect="1"/>
          </p:cNvGraphicFramePr>
          <p:nvPr>
            <p:extLst>
              <p:ext uri="{D42A27DB-BD31-4B8C-83A1-F6EECF244321}">
                <p14:modId xmlns:p14="http://schemas.microsoft.com/office/powerpoint/2010/main" val="2730028763"/>
              </p:ext>
            </p:extLst>
          </p:nvPr>
        </p:nvGraphicFramePr>
        <p:xfrm>
          <a:off x="196850" y="5830887"/>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0" name=""/>
                      <p:cNvPicPr>
                        <a:picLocks noChangeAspect="1" noChangeArrowheads="1"/>
                      </p:cNvPicPr>
                      <p:nvPr/>
                    </p:nvPicPr>
                    <p:blipFill>
                      <a:blip r:embed="rId7"/>
                      <a:srcRect/>
                      <a:stretch>
                        <a:fillRect/>
                      </a:stretch>
                    </p:blipFill>
                    <p:spPr bwMode="auto">
                      <a:xfrm>
                        <a:off x="196850" y="5830887"/>
                        <a:ext cx="150177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32183940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8" imgW="901700" imgH="241300" progId="Equation.3">
                  <p:embed/>
                </p:oleObj>
              </mc:Choice>
              <mc:Fallback>
                <p:oleObj name="Equation" r:id="rId8" imgW="901700" imgH="241300" progId="Equation.3">
                  <p:embed/>
                  <p:pic>
                    <p:nvPicPr>
                      <p:cNvPr id="0" name=""/>
                      <p:cNvPicPr>
                        <a:picLocks noChangeAspect="1" noChangeArrowheads="1"/>
                      </p:cNvPicPr>
                      <p:nvPr/>
                    </p:nvPicPr>
                    <p:blipFill>
                      <a:blip r:embed="rId9"/>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507117898"/>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10" imgW="3568700" imgH="863600" progId="Equation.3">
                  <p:embed/>
                </p:oleObj>
              </mc:Choice>
              <mc:Fallback>
                <p:oleObj name="Equation" r:id="rId10" imgW="3568700" imgH="863600" progId="Equation.3">
                  <p:embed/>
                  <p:pic>
                    <p:nvPicPr>
                      <p:cNvPr id="0" name=""/>
                      <p:cNvPicPr>
                        <a:picLocks noChangeAspect="1" noChangeArrowheads="1"/>
                      </p:cNvPicPr>
                      <p:nvPr/>
                    </p:nvPicPr>
                    <p:blipFill>
                      <a:blip r:embed="rId11"/>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844667472"/>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2" imgW="3479800" imgH="800100" progId="Equation.3">
                  <p:embed/>
                </p:oleObj>
              </mc:Choice>
              <mc:Fallback>
                <p:oleObj name="Equation" r:id="rId12" imgW="3479800" imgH="800100" progId="Equation.3">
                  <p:embed/>
                  <p:pic>
                    <p:nvPicPr>
                      <p:cNvPr id="0" name=""/>
                      <p:cNvPicPr>
                        <a:picLocks noChangeAspect="1" noChangeArrowheads="1"/>
                      </p:cNvPicPr>
                      <p:nvPr/>
                    </p:nvPicPr>
                    <p:blipFill>
                      <a:blip r:embed="rId13"/>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spTree>
    <p:extLst>
      <p:ext uri="{BB962C8B-B14F-4D97-AF65-F5344CB8AC3E}">
        <p14:creationId xmlns:p14="http://schemas.microsoft.com/office/powerpoint/2010/main" val="263741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1066800"/>
          <a:ext cx="5456238" cy="3584575"/>
        </p:xfrm>
        <a:graphic>
          <a:graphicData uri="http://schemas.openxmlformats.org/presentationml/2006/ole">
            <mc:AlternateContent xmlns:mc="http://schemas.openxmlformats.org/markup-compatibility/2006">
              <mc:Choice xmlns:v="urn:schemas-microsoft-com:vml" Requires="v">
                <p:oleObj name="Equation" r:id="rId2" imgW="3124200" imgH="2044700" progId="">
                  <p:embed/>
                </p:oleObj>
              </mc:Choice>
              <mc:Fallback>
                <p:oleObj name="Equation" r:id="rId2" imgW="3124200" imgH="2044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5456238" cy="35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76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914400" y="5100935"/>
            <a:ext cx="3657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6513923"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n=2</a:t>
            </a:r>
          </a:p>
        </p:txBody>
      </p:sp>
    </p:spTree>
    <p:extLst>
      <p:ext uri="{BB962C8B-B14F-4D97-AF65-F5344CB8AC3E}">
        <p14:creationId xmlns:p14="http://schemas.microsoft.com/office/powerpoint/2010/main" val="68631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990600"/>
          <a:ext cx="5456238" cy="2782888"/>
        </p:xfrm>
        <a:graphic>
          <a:graphicData uri="http://schemas.openxmlformats.org/presentationml/2006/ole">
            <mc:AlternateContent xmlns:mc="http://schemas.openxmlformats.org/markup-compatibility/2006">
              <mc:Choice xmlns:v="urn:schemas-microsoft-com:vml" Requires="v">
                <p:oleObj name="Equation" r:id="rId2" imgW="3124200" imgH="1587500" progId="">
                  <p:embed/>
                </p:oleObj>
              </mc:Choice>
              <mc:Fallback>
                <p:oleObj name="Equation" r:id="rId2" imgW="3124200" imgH="15875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5456238" cy="2782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nvGraphicFramePr>
        <p:xfrm>
          <a:off x="914400" y="4343400"/>
          <a:ext cx="7186612" cy="1825625"/>
        </p:xfrm>
        <a:graphic>
          <a:graphicData uri="http://schemas.openxmlformats.org/presentationml/2006/ole">
            <mc:AlternateContent xmlns:mc="http://schemas.openxmlformats.org/markup-compatibility/2006">
              <mc:Choice xmlns:v="urn:schemas-microsoft-com:vml" Requires="v">
                <p:oleObj name="Equation" r:id="rId4" imgW="4114800" imgH="1041400" progId="">
                  <p:embed/>
                </p:oleObj>
              </mc:Choice>
              <mc:Fallback>
                <p:oleObj name="Equation" r:id="rId4" imgW="4114800" imgH="1041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43400"/>
                        <a:ext cx="7186612" cy="1825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29718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1" name="Freeform 10"/>
          <p:cNvSpPr/>
          <p:nvPr/>
        </p:nvSpPr>
        <p:spPr>
          <a:xfrm>
            <a:off x="6804212" y="2498165"/>
            <a:ext cx="1934882" cy="2853764"/>
          </a:xfrm>
          <a:custGeom>
            <a:avLst/>
            <a:gdLst>
              <a:gd name="connsiteX0" fmla="*/ 0 w 1934882"/>
              <a:gd name="connsiteY0" fmla="*/ 415364 h 2853764"/>
              <a:gd name="connsiteX1" fmla="*/ 1667435 w 1934882"/>
              <a:gd name="connsiteY1" fmla="*/ 406400 h 2853764"/>
              <a:gd name="connsiteX2" fmla="*/ 1604682 w 1934882"/>
              <a:gd name="connsiteY2" fmla="*/ 2853764 h 2853764"/>
              <a:gd name="connsiteX3" fmla="*/ 1604682 w 1934882"/>
              <a:gd name="connsiteY3" fmla="*/ 2853764 h 2853764"/>
            </a:gdLst>
            <a:ahLst/>
            <a:cxnLst>
              <a:cxn ang="0">
                <a:pos x="connsiteX0" y="connsiteY0"/>
              </a:cxn>
              <a:cxn ang="0">
                <a:pos x="connsiteX1" y="connsiteY1"/>
              </a:cxn>
              <a:cxn ang="0">
                <a:pos x="connsiteX2" y="connsiteY2"/>
              </a:cxn>
              <a:cxn ang="0">
                <a:pos x="connsiteX3" y="connsiteY3"/>
              </a:cxn>
            </a:cxnLst>
            <a:rect l="l" t="t" r="r" b="b"/>
            <a:pathLst>
              <a:path w="1934882" h="2853764">
                <a:moveTo>
                  <a:pt x="0" y="415364"/>
                </a:moveTo>
                <a:cubicBezTo>
                  <a:pt x="699994" y="207682"/>
                  <a:pt x="1399988" y="0"/>
                  <a:pt x="1667435" y="406400"/>
                </a:cubicBezTo>
                <a:cubicBezTo>
                  <a:pt x="1934882" y="812800"/>
                  <a:pt x="1604682" y="2853764"/>
                  <a:pt x="1604682" y="2853764"/>
                </a:cubicBezTo>
                <a:lnTo>
                  <a:pt x="1604682" y="2853764"/>
                </a:lnTo>
              </a:path>
            </a:pathLst>
          </a:cu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662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dirty="0">
                <a:solidFill>
                  <a:srgbClr val="000000"/>
                </a:solidFill>
                <a:effectLst>
                  <a:outerShdw blurRad="38100" dist="38100" dir="2700000" algn="tl">
                    <a:srgbClr val="000000">
                      <a:alpha val="43137"/>
                    </a:srgbClr>
                  </a:outerShdw>
                </a:effectLst>
                <a:latin typeface="Georgia" pitchFamily="18" charset="0"/>
                <a:sym typeface="Symbol"/>
              </a:rPr>
              <a:t>Radial functions</a:t>
            </a:r>
            <a:endParaRPr lang="en-US" sz="2400" dirty="0">
              <a:solidFill>
                <a:srgbClr val="000000"/>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Formel" r:id="rId6" imgW="482391" imgH="431613" progId="Equation.3">
                  <p:embed/>
                </p:oleObj>
              </mc:Choice>
              <mc:Fallback>
                <p:oleObj name="Formel" r:id="rId6" imgW="482391"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259871"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2" name="Rectangle 2"/>
          <p:cNvSpPr/>
          <p:nvPr/>
        </p:nvSpPr>
        <p:spPr>
          <a:xfrm>
            <a:off x="5715000" y="5334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125017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086600" cy="553998"/>
          </a:xfrm>
          <a:prstGeom prst="rect">
            <a:avLst/>
          </a:prstGeom>
        </p:spPr>
        <p:txBody>
          <a:bodyPr wrap="square">
            <a:spAutoFit/>
          </a:bodyPr>
          <a:lstStyle/>
          <a:p>
            <a:r>
              <a:rPr lang="en-US" sz="3000" u="sng" dirty="0">
                <a:effectLst>
                  <a:outerShdw blurRad="38100" dist="38100" dir="2700000" algn="tl">
                    <a:srgbClr val="000000">
                      <a:alpha val="43137"/>
                    </a:srgbClr>
                  </a:outerShdw>
                </a:effectLst>
                <a:latin typeface="Georgia" pitchFamily="18" charset="0"/>
                <a:sym typeface="Symbol"/>
              </a:rPr>
              <a:t>Angular Functions?</a:t>
            </a:r>
            <a:endParaRPr lang="en-US" sz="3000" u="sng" dirty="0">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name="Equation" r:id="rId2" imgW="3733800" imgH="520700" progId="">
                  <p:embed/>
                </p:oleObj>
              </mc:Choice>
              <mc:Fallback>
                <p:oleObj name="Equation" r:id="rId2" imgW="3733800" imgH="520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586924718"/>
              </p:ext>
            </p:extLst>
          </p:nvPr>
        </p:nvGraphicFramePr>
        <p:xfrm>
          <a:off x="5867400" y="3048000"/>
          <a:ext cx="1154430" cy="275628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0.985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30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0.766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0.643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70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0.342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0.174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90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name="Equation" r:id="rId4" imgW="1739900" imgH="330200" progId="Equation.3">
                  <p:embed/>
                </p:oleObj>
              </mc:Choice>
              <mc:Fallback>
                <p:oleObj name="Equation" r:id="rId4" imgW="17399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pic>
        <p:nvPicPr>
          <p:cNvPr id="17" name="Picture 4" descr="C:\Documents and Settings\admin\Desktop\Dropbox\GNP-AC\Polar-Plot.jpg"/>
          <p:cNvPicPr>
            <a:picLocks noChangeAspect="1" noChangeArrowheads="1"/>
          </p:cNvPicPr>
          <p:nvPr/>
        </p:nvPicPr>
        <p:blipFill>
          <a:blip r:embed="rId6" cstate="print"/>
          <a:srcRect l="16508" t="4082" r="14314" b="8163"/>
          <a:stretch>
            <a:fillRect/>
          </a:stretch>
        </p:blipFill>
        <p:spPr bwMode="auto">
          <a:xfrm>
            <a:off x="304800" y="2824595"/>
            <a:ext cx="3581400" cy="3500005"/>
          </a:xfrm>
          <a:prstGeom prst="rect">
            <a:avLst/>
          </a:prstGeom>
          <a:noFill/>
        </p:spPr>
      </p:pic>
      <p:cxnSp>
        <p:nvCxnSpPr>
          <p:cNvPr id="19" name="Straight Arrow Connector 18"/>
          <p:cNvCxnSpPr/>
          <p:nvPr/>
        </p:nvCxnSpPr>
        <p:spPr>
          <a:xfrm rot="5400000" flipH="1" flipV="1">
            <a:off x="1881169" y="3731275"/>
            <a:ext cx="1119169" cy="6354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1694051" y="3707150"/>
            <a:ext cx="1317468" cy="4866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556952" y="3770111"/>
            <a:ext cx="1376306" cy="2512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1389841" y="3891914"/>
            <a:ext cx="1478102" cy="47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2061226" y="3823068"/>
            <a:ext cx="854382" cy="6884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140664" y="3998418"/>
            <a:ext cx="699628" cy="5784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26539" y="4242611"/>
            <a:ext cx="629610" cy="3624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12417" y="4416195"/>
            <a:ext cx="485448" cy="1818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40661" y="4554473"/>
            <a:ext cx="235371" cy="25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53"/>
          <p:cNvGrpSpPr/>
          <p:nvPr/>
        </p:nvGrpSpPr>
        <p:grpSpPr>
          <a:xfrm>
            <a:off x="2105351" y="4592720"/>
            <a:ext cx="730818" cy="1478102"/>
            <a:chOff x="7286951" y="4446670"/>
            <a:chExt cx="730818" cy="1478102"/>
          </a:xfrm>
        </p:grpSpPr>
        <p:cxnSp>
          <p:nvCxnSpPr>
            <p:cNvPr id="33" name="Straight Arrow Connector 32"/>
            <p:cNvCxnSpPr/>
            <p:nvPr/>
          </p:nvCxnSpPr>
          <p:spPr>
            <a:xfrm rot="16200000" flipH="1">
              <a:off x="7077478" y="4694389"/>
              <a:ext cx="1082097" cy="6360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6888595" y="4869148"/>
              <a:ext cx="1276868" cy="48015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734429" y="5058623"/>
              <a:ext cx="1376306" cy="251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6567318" y="5183367"/>
              <a:ext cx="1478102" cy="47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45177" y="4561996"/>
              <a:ext cx="845556" cy="69257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18141" y="4503158"/>
              <a:ext cx="699628" cy="5784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296954" y="4474914"/>
              <a:ext cx="629610" cy="36246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01078" y="4480207"/>
              <a:ext cx="462496" cy="1518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11669" y="4480207"/>
              <a:ext cx="241840" cy="453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33"/>
          <p:cNvGrpSpPr/>
          <p:nvPr/>
        </p:nvGrpSpPr>
        <p:grpSpPr>
          <a:xfrm>
            <a:off x="1539833" y="3747440"/>
            <a:ext cx="435033" cy="1671254"/>
            <a:chOff x="6721433" y="3601390"/>
            <a:chExt cx="435033" cy="1671254"/>
          </a:xfrm>
        </p:grpSpPr>
        <p:cxnSp>
          <p:nvCxnSpPr>
            <p:cNvPr id="43" name="Straight Connector 42"/>
            <p:cNvCxnSpPr/>
            <p:nvPr/>
          </p:nvCxnSpPr>
          <p:spPr>
            <a:xfrm>
              <a:off x="6721433" y="5272644"/>
              <a:ext cx="36576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0706" y="3774374"/>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800603" y="3784270"/>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19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randombar(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418"/>
          <a:stretch/>
        </p:blipFill>
        <p:spPr>
          <a:xfrm>
            <a:off x="1273628" y="645886"/>
            <a:ext cx="6858000" cy="6212114"/>
          </a:xfrm>
          <a:prstGeom prst="rect">
            <a:avLst/>
          </a:prstGeom>
        </p:spPr>
      </p:pic>
      <p:sp>
        <p:nvSpPr>
          <p:cNvPr id="4" name="Rectangle 2"/>
          <p:cNvSpPr txBox="1">
            <a:spLocks noChangeArrowheads="1"/>
          </p:cNvSpPr>
          <p:nvPr/>
        </p:nvSpPr>
        <p:spPr>
          <a:xfrm>
            <a:off x="486229" y="-228600"/>
            <a:ext cx="8229600" cy="538843"/>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Georgia"/>
                <a:cs typeface="Georgia"/>
              </a:rPr>
              <a:t>Complete Rotation around z-axis</a:t>
            </a:r>
          </a:p>
        </p:txBody>
      </p:sp>
      <p:graphicFrame>
        <p:nvGraphicFramePr>
          <p:cNvPr id="5" name="Object 13"/>
          <p:cNvGraphicFramePr>
            <a:graphicFrameLocks noGrp="1" noChangeAspect="1"/>
          </p:cNvGraphicFramePr>
          <p:nvPr>
            <p:extLst>
              <p:ext uri="{D42A27DB-BD31-4B8C-83A1-F6EECF244321}">
                <p14:modId xmlns:p14="http://schemas.microsoft.com/office/powerpoint/2010/main" val="1691908697"/>
              </p:ext>
            </p:extLst>
          </p:nvPr>
        </p:nvGraphicFramePr>
        <p:xfrm>
          <a:off x="1273628" y="818444"/>
          <a:ext cx="3984625" cy="773112"/>
        </p:xfrm>
        <a:graphic>
          <a:graphicData uri="http://schemas.openxmlformats.org/presentationml/2006/ole">
            <mc:AlternateContent xmlns:mc="http://schemas.openxmlformats.org/markup-compatibility/2006">
              <mc:Choice xmlns:v="urn:schemas-microsoft-com:vml" Requires="v">
                <p:oleObj name="Formel" r:id="rId3" imgW="1701720" imgH="330120" progId="Equation.3">
                  <p:embed/>
                </p:oleObj>
              </mc:Choice>
              <mc:Fallback>
                <p:oleObj name="Formel" r:id="rId3" imgW="1701720" imgH="330120" progId="Equation.3">
                  <p:embed/>
                  <p:pic>
                    <p:nvPicPr>
                      <p:cNvPr id="0" name=""/>
                      <p:cNvPicPr>
                        <a:picLocks noGrp="1" noChangeAspect="1" noChangeArrowheads="1"/>
                      </p:cNvPicPr>
                      <p:nvPr/>
                    </p:nvPicPr>
                    <p:blipFill>
                      <a:blip r:embed="rId4"/>
                      <a:srcRect/>
                      <a:stretch>
                        <a:fillRect/>
                      </a:stretch>
                    </p:blipFill>
                    <p:spPr bwMode="auto">
                      <a:xfrm>
                        <a:off x="1273628" y="818444"/>
                        <a:ext cx="3984625" cy="773112"/>
                      </a:xfrm>
                      <a:prstGeom prst="rect">
                        <a:avLst/>
                      </a:prstGeom>
                      <a:solidFill>
                        <a:srgbClr val="FFCC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799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p:spPr>
        <p:txBody>
          <a:bodyPr>
            <a:normAutofit/>
          </a:bodyPr>
          <a:lstStyle/>
          <a:p>
            <a:r>
              <a:rPr lang="en-US" sz="4000" dirty="0">
                <a:effectLst>
                  <a:outerShdw blurRad="38100" dist="38100" dir="2700000" algn="tl">
                    <a:srgbClr val="000000">
                      <a:alpha val="43137"/>
                    </a:srgbClr>
                  </a:outerShdw>
                </a:effectLst>
                <a:latin typeface="Comic Sans MS" pitchFamily="66" charset="0"/>
              </a:rPr>
              <a:t>Misinterpretation of Orbital pictures</a:t>
            </a:r>
          </a:p>
        </p:txBody>
      </p:sp>
      <p:sp>
        <p:nvSpPr>
          <p:cNvPr id="3" name="Subtitle 2"/>
          <p:cNvSpPr>
            <a:spLocks noGrp="1"/>
          </p:cNvSpPr>
          <p:nvPr>
            <p:ph type="subTitle" idx="1"/>
          </p:nvPr>
        </p:nvSpPr>
        <p:spPr>
          <a:xfrm>
            <a:off x="0" y="1122400"/>
            <a:ext cx="9144000" cy="4639772"/>
          </a:xfrm>
          <a:solidFill>
            <a:srgbClr val="FFC000"/>
          </a:solidFill>
        </p:spPr>
        <p:txBody>
          <a:bodyPr>
            <a:noAutofit/>
          </a:bodyPr>
          <a:lstStyle/>
          <a:p>
            <a:pPr>
              <a:spcAft>
                <a:spcPts val="1800"/>
              </a:spcAft>
            </a:pPr>
            <a:r>
              <a:rPr lang="en-US" sz="2800" dirty="0">
                <a:solidFill>
                  <a:srgbClr val="000099"/>
                </a:solidFill>
                <a:latin typeface="Comic Sans MS" pitchFamily="66" charset="0"/>
              </a:rPr>
              <a:t>Angular plots of </a:t>
            </a:r>
            <a:r>
              <a:rPr lang="en-US" sz="2800" dirty="0">
                <a:solidFill>
                  <a:srgbClr val="000099"/>
                </a:solidFill>
                <a:latin typeface="Symbol" pitchFamily="18" charset="2"/>
              </a:rPr>
              <a:t>Y(</a:t>
            </a:r>
            <a:r>
              <a:rPr lang="en-US" sz="2800" dirty="0" err="1">
                <a:solidFill>
                  <a:srgbClr val="000099"/>
                </a:solidFill>
                <a:latin typeface="Symbol" pitchFamily="18" charset="2"/>
              </a:rPr>
              <a:t>q,f</a:t>
            </a:r>
            <a:r>
              <a:rPr lang="en-US" sz="2800" dirty="0">
                <a:solidFill>
                  <a:srgbClr val="000099"/>
                </a:solidFill>
                <a:latin typeface="Symbol" pitchFamily="18" charset="2"/>
              </a:rPr>
              <a:t>)</a:t>
            </a:r>
            <a:r>
              <a:rPr lang="en-US" sz="2800" dirty="0">
                <a:solidFill>
                  <a:srgbClr val="000099"/>
                </a:solidFill>
                <a:latin typeface="Comic Sans MS" pitchFamily="66" charset="0"/>
              </a:rPr>
              <a:t> has no physical meaning – just mathematical functions - may be used to obtain information about probable electron distribution.</a:t>
            </a:r>
          </a:p>
          <a:p>
            <a:r>
              <a:rPr lang="en-US" sz="2800" dirty="0">
                <a:solidFill>
                  <a:schemeClr val="tx1"/>
                </a:solidFill>
                <a:latin typeface="Comic Sans MS" pitchFamily="66" charset="0"/>
              </a:rPr>
              <a:t>But can not be, in any way, regarded as the “picture” of an orbital. It is unfortunate that fuzzy drawings  like these are often </a:t>
            </a:r>
            <a:r>
              <a:rPr lang="en-US" sz="2800" i="1" u="sng" dirty="0">
                <a:solidFill>
                  <a:schemeClr val="tx1"/>
                </a:solidFill>
                <a:latin typeface="Comic Sans MS" pitchFamily="66" charset="0"/>
              </a:rPr>
              <a:t>incorrectly</a:t>
            </a:r>
            <a:r>
              <a:rPr lang="en-US" sz="2800" dirty="0">
                <a:solidFill>
                  <a:schemeClr val="tx1"/>
                </a:solidFill>
                <a:latin typeface="Comic Sans MS" pitchFamily="66" charset="0"/>
              </a:rPr>
              <a:t> represented as “orbitals”</a:t>
            </a:r>
          </a:p>
          <a:p>
            <a:endParaRPr lang="en-US" sz="2800" dirty="0">
              <a:solidFill>
                <a:schemeClr val="tx1"/>
              </a:solidFill>
              <a:latin typeface="Comic Sans MS" pitchFamily="66" charset="0"/>
            </a:endParaRPr>
          </a:p>
          <a:p>
            <a:r>
              <a:rPr lang="en-US" sz="2800" u="sng" dirty="0">
                <a:solidFill>
                  <a:srgbClr val="006600"/>
                </a:solidFill>
                <a:effectLst>
                  <a:outerShdw blurRad="38100" dist="38100" dir="2700000" algn="tl">
                    <a:srgbClr val="000000">
                      <a:alpha val="43137"/>
                    </a:srgbClr>
                  </a:outerShdw>
                </a:effectLst>
                <a:latin typeface="Comic Sans MS" pitchFamily="66" charset="0"/>
              </a:rPr>
              <a:t>However, </a:t>
            </a:r>
            <a:r>
              <a:rPr lang="en-US" sz="2800" u="sng" dirty="0">
                <a:solidFill>
                  <a:srgbClr val="006600"/>
                </a:solidFill>
                <a:effectLst>
                  <a:outerShdw blurRad="38100" dist="38100" dir="2700000" algn="tl">
                    <a:srgbClr val="000000">
                      <a:alpha val="43137"/>
                    </a:srgbClr>
                  </a:outerShdw>
                </a:effectLst>
                <a:latin typeface="Symbol" pitchFamily="18" charset="2"/>
              </a:rPr>
              <a:t>y</a:t>
            </a:r>
            <a:r>
              <a:rPr lang="en-US" sz="2800" u="sng" baseline="30000" dirty="0">
                <a:solidFill>
                  <a:srgbClr val="006600"/>
                </a:solidFill>
                <a:effectLst>
                  <a:outerShdw blurRad="38100" dist="38100" dir="2700000" algn="tl">
                    <a:srgbClr val="000000">
                      <a:alpha val="43137"/>
                    </a:srgbClr>
                  </a:outerShdw>
                </a:effectLst>
                <a:latin typeface="Comic Sans MS" pitchFamily="66" charset="0"/>
              </a:rPr>
              <a:t>2</a:t>
            </a:r>
            <a:r>
              <a:rPr lang="en-US" sz="2800" u="sng" dirty="0">
                <a:solidFill>
                  <a:srgbClr val="006600"/>
                </a:solidFill>
                <a:effectLst>
                  <a:outerShdw blurRad="38100" dist="38100" dir="2700000" algn="tl">
                    <a:srgbClr val="000000">
                      <a:alpha val="43137"/>
                    </a:srgbClr>
                  </a:outerShdw>
                </a:effectLst>
                <a:latin typeface="Comic Sans MS" pitchFamily="66" charset="0"/>
              </a:rPr>
              <a:t> might provide a better intuitive picture</a:t>
            </a:r>
          </a:p>
        </p:txBody>
      </p:sp>
      <p:sp>
        <p:nvSpPr>
          <p:cNvPr id="4" name="Text Box 4"/>
          <p:cNvSpPr txBox="1">
            <a:spLocks noChangeArrowheads="1"/>
          </p:cNvSpPr>
          <p:nvPr/>
        </p:nvSpPr>
        <p:spPr bwMode="auto">
          <a:xfrm>
            <a:off x="88488" y="6032438"/>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8226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406400" y="-241300"/>
            <a:ext cx="8229600" cy="1143000"/>
          </a:xfrm>
          <a:noFill/>
        </p:spPr>
        <p:txBody>
          <a:bodyPr>
            <a:normAutofit fontScale="90000"/>
          </a:bodyPr>
          <a:lstStyle/>
          <a:p>
            <a:pPr eaLnBrk="1" hangingPunct="1"/>
            <a:r>
              <a:rPr lang="en-US" sz="4000" dirty="0">
                <a:latin typeface="Georgia"/>
                <a:cs typeface="Georgia"/>
              </a:rPr>
              <a:t>(Angular x Radial) Electron Densities</a:t>
            </a:r>
          </a:p>
        </p:txBody>
      </p:sp>
      <p:grpSp>
        <p:nvGrpSpPr>
          <p:cNvPr id="24" name="Group 23"/>
          <p:cNvGrpSpPr/>
          <p:nvPr/>
        </p:nvGrpSpPr>
        <p:grpSpPr>
          <a:xfrm>
            <a:off x="172299" y="1365911"/>
            <a:ext cx="4633312" cy="3555053"/>
            <a:chOff x="427000" y="679297"/>
            <a:chExt cx="4024632" cy="3007799"/>
          </a:xfrm>
        </p:grpSpPr>
        <p:grpSp>
          <p:nvGrpSpPr>
            <p:cNvPr id="19" name="Group 18"/>
            <p:cNvGrpSpPr/>
            <p:nvPr/>
          </p:nvGrpSpPr>
          <p:grpSpPr>
            <a:xfrm>
              <a:off x="427000" y="679297"/>
              <a:ext cx="4024632" cy="3007799"/>
              <a:chOff x="43542" y="689130"/>
              <a:chExt cx="4024632" cy="3007799"/>
            </a:xfrm>
          </p:grpSpPr>
          <p:pic>
            <p:nvPicPr>
              <p:cNvPr id="6" name="Picture 3" descr="aos3"/>
              <p:cNvPicPr>
                <a:picLocks noChangeAspect="1" noChangeArrowheads="1"/>
              </p:cNvPicPr>
              <p:nvPr/>
            </p:nvPicPr>
            <p:blipFill rotWithShape="1">
              <a:blip r:embed="rId2" cstate="print"/>
              <a:srcRect l="13736"/>
              <a:stretch/>
            </p:blipFill>
            <p:spPr bwMode="auto">
              <a:xfrm>
                <a:off x="43542" y="689130"/>
                <a:ext cx="4024632" cy="3007799"/>
              </a:xfrm>
              <a:prstGeom prst="rect">
                <a:avLst/>
              </a:prstGeom>
              <a:noFill/>
              <a:ln w="9525">
                <a:noFill/>
                <a:miter lim="800000"/>
                <a:headEnd/>
                <a:tailEnd/>
              </a:ln>
            </p:spPr>
          </p:pic>
          <p:sp>
            <p:nvSpPr>
              <p:cNvPr id="16" name="Rectangle 15"/>
              <p:cNvSpPr/>
              <p:nvPr/>
            </p:nvSpPr>
            <p:spPr>
              <a:xfrm>
                <a:off x="3637935" y="766916"/>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sp>
          <p:nvSpPr>
            <p:cNvPr id="23" name="Rectangle 22"/>
            <p:cNvSpPr/>
            <p:nvPr/>
          </p:nvSpPr>
          <p:spPr>
            <a:xfrm>
              <a:off x="2492477" y="752165"/>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pic>
        <p:nvPicPr>
          <p:cNvPr id="25" name="Picture 4" descr="cms51963sml"/>
          <p:cNvPicPr>
            <a:picLocks noChangeAspect="1" noChangeArrowheads="1"/>
          </p:cNvPicPr>
          <p:nvPr/>
        </p:nvPicPr>
        <p:blipFill>
          <a:blip r:embed="rId3" cstate="print"/>
          <a:srcRect/>
          <a:stretch>
            <a:fillRect/>
          </a:stretch>
        </p:blipFill>
        <p:spPr bwMode="auto">
          <a:xfrm>
            <a:off x="4805610" y="1365911"/>
            <a:ext cx="4338390" cy="3404533"/>
          </a:xfrm>
          <a:prstGeom prst="rect">
            <a:avLst/>
          </a:prstGeom>
          <a:noFill/>
          <a:ln w="9525">
            <a:noFill/>
            <a:miter lim="800000"/>
            <a:headEnd/>
            <a:tailEnd/>
          </a:ln>
        </p:spPr>
      </p:pic>
      <p:graphicFrame>
        <p:nvGraphicFramePr>
          <p:cNvPr id="13" name="Object 8"/>
          <p:cNvGraphicFramePr>
            <a:graphicFrameLocks noChangeAspect="1"/>
          </p:cNvGraphicFramePr>
          <p:nvPr>
            <p:extLst>
              <p:ext uri="{D42A27DB-BD31-4B8C-83A1-F6EECF244321}">
                <p14:modId xmlns:p14="http://schemas.microsoft.com/office/powerpoint/2010/main" val="1783110048"/>
              </p:ext>
            </p:extLst>
          </p:nvPr>
        </p:nvGraphicFramePr>
        <p:xfrm>
          <a:off x="4412814" y="4921061"/>
          <a:ext cx="4731186" cy="1973262"/>
        </p:xfrm>
        <a:graphic>
          <a:graphicData uri="http://schemas.openxmlformats.org/presentationml/2006/ole">
            <mc:AlternateContent xmlns:mc="http://schemas.openxmlformats.org/markup-compatibility/2006">
              <mc:Choice xmlns:v="urn:schemas-microsoft-com:vml" Requires="v">
                <p:oleObj name="Formel" r:id="rId4" imgW="1917700" imgH="800100" progId="Equation.3">
                  <p:embed/>
                </p:oleObj>
              </mc:Choice>
              <mc:Fallback>
                <p:oleObj name="Formel" r:id="rId4" imgW="1917700" imgH="800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814" y="4921061"/>
                        <a:ext cx="4731186" cy="1973262"/>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710603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
            <a:extLst>
              <a:ext uri="{FF2B5EF4-FFF2-40B4-BE49-F238E27FC236}">
                <a16:creationId xmlns:a16="http://schemas.microsoft.com/office/drawing/2014/main" id="{DE504D4C-C3C3-B4E5-D9E7-72F54456EB3E}"/>
              </a:ext>
            </a:extLst>
          </p:cNvPr>
          <p:cNvGraphicFramePr>
            <a:graphicFrameLocks noChangeAspect="1"/>
          </p:cNvGraphicFramePr>
          <p:nvPr/>
        </p:nvGraphicFramePr>
        <p:xfrm>
          <a:off x="381000" y="4611499"/>
          <a:ext cx="4731186" cy="1973262"/>
        </p:xfrm>
        <a:graphic>
          <a:graphicData uri="http://schemas.openxmlformats.org/presentationml/2006/ole">
            <mc:AlternateContent xmlns:mc="http://schemas.openxmlformats.org/markup-compatibility/2006">
              <mc:Choice xmlns:v="urn:schemas-microsoft-com:vml" Requires="v">
                <p:oleObj name="Formel" r:id="rId2" imgW="1917700" imgH="800100" progId="Equation.3">
                  <p:embed/>
                </p:oleObj>
              </mc:Choice>
              <mc:Fallback>
                <p:oleObj name="Formel" r:id="rId2" imgW="1917700" imgH="800100" progId="Equation.3">
                  <p:embed/>
                  <p:pic>
                    <p:nvPicPr>
                      <p:cNvPr id="5" name="Object 8">
                        <a:extLst>
                          <a:ext uri="{FF2B5EF4-FFF2-40B4-BE49-F238E27FC236}">
                            <a16:creationId xmlns:a16="http://schemas.microsoft.com/office/drawing/2014/main" id="{DE504D4C-C3C3-B4E5-D9E7-72F54456E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611499"/>
                        <a:ext cx="4731186" cy="1973262"/>
                      </a:xfrm>
                      <a:prstGeom prst="rect">
                        <a:avLst/>
                      </a:prstGeom>
                      <a:solidFill>
                        <a:srgbClr val="FFC000"/>
                      </a:solidFill>
                    </p:spPr>
                  </p:pic>
                </p:oleObj>
              </mc:Fallback>
            </mc:AlternateContent>
          </a:graphicData>
        </a:graphic>
      </p:graphicFrame>
      <p:sp>
        <p:nvSpPr>
          <p:cNvPr id="6" name="Rectangle 2">
            <a:extLst>
              <a:ext uri="{FF2B5EF4-FFF2-40B4-BE49-F238E27FC236}">
                <a16:creationId xmlns:a16="http://schemas.microsoft.com/office/drawing/2014/main" id="{D33585A0-328D-1D21-98F8-17776263FA8C}"/>
              </a:ext>
            </a:extLst>
          </p:cNvPr>
          <p:cNvSpPr>
            <a:spLocks noGrp="1" noChangeArrowheads="1"/>
          </p:cNvSpPr>
          <p:nvPr>
            <p:ph type="title"/>
          </p:nvPr>
        </p:nvSpPr>
        <p:spPr>
          <a:xfrm>
            <a:off x="0" y="0"/>
            <a:ext cx="9144000" cy="1143000"/>
          </a:xfrm>
          <a:noFill/>
        </p:spPr>
        <p:txBody>
          <a:bodyPr>
            <a:normAutofit/>
          </a:bodyPr>
          <a:lstStyle/>
          <a:p>
            <a:r>
              <a:rPr lang="en-US" sz="4000" dirty="0">
                <a:effectLst>
                  <a:outerShdw blurRad="38100" dist="38100" dir="2700000" algn="tl">
                    <a:srgbClr val="000000">
                      <a:alpha val="43137"/>
                    </a:srgbClr>
                  </a:outerShdw>
                </a:effectLst>
                <a:latin typeface="Comic Sans MS" pitchFamily="66" charset="0"/>
              </a:rPr>
              <a:t>Basis for nomenclature of Orbitals</a:t>
            </a:r>
            <a:endParaRPr lang="en-US" sz="4000" dirty="0">
              <a:solidFill>
                <a:srgbClr val="0000CC"/>
              </a:solidFill>
              <a:effectLst>
                <a:outerShdw blurRad="38100" dist="38100" dir="2700000" algn="tl">
                  <a:srgbClr val="000000">
                    <a:alpha val="43137"/>
                  </a:srgbClr>
                </a:outerShdw>
              </a:effectLst>
              <a:latin typeface="Comic Sans MS" pitchFamily="66" charset="0"/>
            </a:endParaRPr>
          </a:p>
        </p:txBody>
      </p:sp>
      <p:pic>
        <p:nvPicPr>
          <p:cNvPr id="7" name="Picture 4" descr="cms51963sml">
            <a:extLst>
              <a:ext uri="{FF2B5EF4-FFF2-40B4-BE49-F238E27FC236}">
                <a16:creationId xmlns:a16="http://schemas.microsoft.com/office/drawing/2014/main" id="{1B307BCB-B255-285F-96F4-296BCCE15B88}"/>
              </a:ext>
            </a:extLst>
          </p:cNvPr>
          <p:cNvPicPr>
            <a:picLocks noChangeAspect="1" noChangeArrowheads="1"/>
          </p:cNvPicPr>
          <p:nvPr/>
        </p:nvPicPr>
        <p:blipFill>
          <a:blip r:embed="rId4" cstate="print"/>
          <a:srcRect/>
          <a:stretch>
            <a:fillRect/>
          </a:stretch>
        </p:blipFill>
        <p:spPr bwMode="auto">
          <a:xfrm>
            <a:off x="0" y="1152765"/>
            <a:ext cx="4338390" cy="3404533"/>
          </a:xfrm>
          <a:prstGeom prst="rect">
            <a:avLst/>
          </a:prstGeom>
          <a:noFill/>
          <a:ln w="9525">
            <a:noFill/>
            <a:miter lim="800000"/>
            <a:headEnd/>
            <a:tailEnd/>
          </a:ln>
        </p:spPr>
      </p:pic>
      <p:sp>
        <p:nvSpPr>
          <p:cNvPr id="8" name="Rectangle 7">
            <a:extLst>
              <a:ext uri="{FF2B5EF4-FFF2-40B4-BE49-F238E27FC236}">
                <a16:creationId xmlns:a16="http://schemas.microsoft.com/office/drawing/2014/main" id="{7A9E2784-C7EB-8125-8E5C-F66A7EE694F4}"/>
              </a:ext>
            </a:extLst>
          </p:cNvPr>
          <p:cNvSpPr/>
          <p:nvPr/>
        </p:nvSpPr>
        <p:spPr>
          <a:xfrm>
            <a:off x="6032020" y="4028470"/>
            <a:ext cx="2578100" cy="1569660"/>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graphicFrame>
        <p:nvGraphicFramePr>
          <p:cNvPr id="10" name="Object 11">
            <a:extLst>
              <a:ext uri="{FF2B5EF4-FFF2-40B4-BE49-F238E27FC236}">
                <a16:creationId xmlns:a16="http://schemas.microsoft.com/office/drawing/2014/main" id="{CF26F16C-45F4-BCC8-E868-2BDC94254D05}"/>
              </a:ext>
            </a:extLst>
          </p:cNvPr>
          <p:cNvGraphicFramePr>
            <a:graphicFrameLocks noChangeAspect="1"/>
          </p:cNvGraphicFramePr>
          <p:nvPr/>
        </p:nvGraphicFramePr>
        <p:xfrm>
          <a:off x="6324600" y="4099530"/>
          <a:ext cx="1973262" cy="1701800"/>
        </p:xfrm>
        <a:graphic>
          <a:graphicData uri="http://schemas.openxmlformats.org/presentationml/2006/ole">
            <mc:AlternateContent xmlns:mc="http://schemas.openxmlformats.org/markup-compatibility/2006">
              <mc:Choice xmlns:v="urn:schemas-microsoft-com:vml" Requires="v">
                <p:oleObj name="Equation" r:id="rId5" imgW="990600" imgH="850900" progId="Equation.3">
                  <p:embed/>
                </p:oleObj>
              </mc:Choice>
              <mc:Fallback>
                <p:oleObj name="Equation" r:id="rId5" imgW="990600" imgH="850900" progId="Equation.3">
                  <p:embed/>
                  <p:pic>
                    <p:nvPicPr>
                      <p:cNvPr id="10" name="Object 11">
                        <a:extLst>
                          <a:ext uri="{FF2B5EF4-FFF2-40B4-BE49-F238E27FC236}">
                            <a16:creationId xmlns:a16="http://schemas.microsoft.com/office/drawing/2014/main" id="{CF26F16C-45F4-BCC8-E868-2BDC94254D05}"/>
                          </a:ext>
                        </a:extLst>
                      </p:cNvPr>
                      <p:cNvPicPr>
                        <a:picLocks noChangeAspect="1" noChangeArrowheads="1"/>
                      </p:cNvPicPr>
                      <p:nvPr/>
                    </p:nvPicPr>
                    <p:blipFill>
                      <a:blip r:embed="rId6"/>
                      <a:srcRect/>
                      <a:stretch>
                        <a:fillRect/>
                      </a:stretch>
                    </p:blipFill>
                    <p:spPr bwMode="auto">
                      <a:xfrm>
                        <a:off x="6324600" y="4099530"/>
                        <a:ext cx="1973262" cy="170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20100606061901!Spherical_polar_coordinates.PNG">
            <a:extLst>
              <a:ext uri="{FF2B5EF4-FFF2-40B4-BE49-F238E27FC236}">
                <a16:creationId xmlns:a16="http://schemas.microsoft.com/office/drawing/2014/main" id="{DA9EB3E4-F80B-7F45-003D-4B4CC9C7F73C}"/>
              </a:ext>
            </a:extLst>
          </p:cNvPr>
          <p:cNvPicPr>
            <a:picLocks noChangeAspect="1"/>
          </p:cNvPicPr>
          <p:nvPr/>
        </p:nvPicPr>
        <p:blipFill>
          <a:blip r:embed="rId7" cstate="print"/>
          <a:stretch>
            <a:fillRect/>
          </a:stretch>
        </p:blipFill>
        <p:spPr>
          <a:xfrm>
            <a:off x="5715000" y="1618327"/>
            <a:ext cx="2690336" cy="2206943"/>
          </a:xfrm>
          <a:prstGeom prst="rect">
            <a:avLst/>
          </a:prstGeom>
        </p:spPr>
      </p:pic>
    </p:spTree>
    <p:extLst>
      <p:ext uri="{BB962C8B-B14F-4D97-AF65-F5344CB8AC3E}">
        <p14:creationId xmlns:p14="http://schemas.microsoft.com/office/powerpoint/2010/main" val="298993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9588" y="-144463"/>
            <a:ext cx="8229600" cy="1143001"/>
          </a:xfrm>
        </p:spPr>
        <p:txBody>
          <a:bodyPr>
            <a:normAutofit/>
          </a:bodyPr>
          <a:lstStyle/>
          <a:p>
            <a:pPr eaLnBrk="1" hangingPunct="1"/>
            <a:r>
              <a:rPr lang="en-US" sz="4000" dirty="0">
                <a:latin typeface="Georgia"/>
                <a:cs typeface="Georgia"/>
              </a:rPr>
              <a:t>Surface plot of </a:t>
            </a:r>
            <a:r>
              <a:rPr lang="en-US" sz="4000" dirty="0">
                <a:latin typeface="Symbol" charset="2"/>
                <a:cs typeface="Symbol" charset="2"/>
              </a:rPr>
              <a:t>Y</a:t>
            </a:r>
            <a:r>
              <a:rPr lang="en-US" sz="4000" dirty="0">
                <a:latin typeface="Georgia"/>
                <a:cs typeface="Georgia"/>
              </a:rPr>
              <a:t> and </a:t>
            </a:r>
            <a:r>
              <a:rPr lang="en-US" sz="4000" dirty="0">
                <a:latin typeface="Symbol" charset="2"/>
                <a:cs typeface="Symbol" charset="2"/>
              </a:rPr>
              <a:t>Y</a:t>
            </a:r>
            <a:r>
              <a:rPr lang="en-US" sz="4000" baseline="30000" dirty="0">
                <a:latin typeface="Georgia"/>
                <a:cs typeface="Georgia"/>
              </a:rPr>
              <a:t>2</a:t>
            </a:r>
            <a:r>
              <a:rPr lang="en-US" sz="4000" dirty="0">
                <a:latin typeface="Georgia"/>
                <a:cs typeface="Georgia"/>
              </a:rPr>
              <a:t> for S</a:t>
            </a:r>
          </a:p>
        </p:txBody>
      </p:sp>
      <p:pic>
        <p:nvPicPr>
          <p:cNvPr id="23555" name="Picture 3" descr="1S-2S_WF_Hatom"/>
          <p:cNvPicPr>
            <a:picLocks noChangeAspect="1" noChangeArrowheads="1"/>
          </p:cNvPicPr>
          <p:nvPr/>
        </p:nvPicPr>
        <p:blipFill>
          <a:blip r:embed="rId2" cstate="print"/>
          <a:srcRect/>
          <a:stretch>
            <a:fillRect/>
          </a:stretch>
        </p:blipFill>
        <p:spPr bwMode="auto">
          <a:xfrm>
            <a:off x="1249363" y="1311275"/>
            <a:ext cx="6491287" cy="2208213"/>
          </a:xfrm>
          <a:prstGeom prst="rect">
            <a:avLst/>
          </a:prstGeom>
          <a:noFill/>
          <a:ln w="9525">
            <a:noFill/>
            <a:miter lim="800000"/>
            <a:headEnd/>
            <a:tailEnd/>
          </a:ln>
        </p:spPr>
      </p:pic>
      <p:pic>
        <p:nvPicPr>
          <p:cNvPr id="23556" name="Picture 4" descr="1S-2S_WF-Square_Hatom"/>
          <p:cNvPicPr>
            <a:picLocks noChangeAspect="1" noChangeArrowheads="1"/>
          </p:cNvPicPr>
          <p:nvPr/>
        </p:nvPicPr>
        <p:blipFill>
          <a:blip r:embed="rId3" cstate="print"/>
          <a:srcRect/>
          <a:stretch>
            <a:fillRect/>
          </a:stretch>
        </p:blipFill>
        <p:spPr bwMode="auto">
          <a:xfrm>
            <a:off x="1449388" y="3836988"/>
            <a:ext cx="6248400" cy="2343150"/>
          </a:xfrm>
          <a:prstGeom prst="rect">
            <a:avLst/>
          </a:prstGeom>
          <a:noFill/>
          <a:ln w="9525">
            <a:noFill/>
            <a:miter lim="800000"/>
            <a:headEnd/>
            <a:tailEnd/>
          </a:ln>
        </p:spPr>
      </p:pic>
      <p:sp>
        <p:nvSpPr>
          <p:cNvPr id="23557" name="Text Box 5"/>
          <p:cNvSpPr txBox="1">
            <a:spLocks noChangeArrowheads="1"/>
          </p:cNvSpPr>
          <p:nvPr/>
        </p:nvSpPr>
        <p:spPr bwMode="auto">
          <a:xfrm>
            <a:off x="1622425" y="1482725"/>
            <a:ext cx="495300" cy="396875"/>
          </a:xfrm>
          <a:prstGeom prst="rect">
            <a:avLst/>
          </a:prstGeom>
          <a:noFill/>
          <a:ln w="9525">
            <a:noFill/>
            <a:miter lim="800000"/>
            <a:headEnd/>
            <a:tailEnd/>
          </a:ln>
        </p:spPr>
        <p:txBody>
          <a:bodyPr wrap="none">
            <a:spAutoFit/>
          </a:bodyPr>
          <a:lstStyle/>
          <a:p>
            <a:r>
              <a:rPr lang="en-US"/>
              <a:t>1S</a:t>
            </a:r>
          </a:p>
        </p:txBody>
      </p:sp>
      <p:sp>
        <p:nvSpPr>
          <p:cNvPr id="23558" name="Text Box 6"/>
          <p:cNvSpPr txBox="1">
            <a:spLocks noChangeArrowheads="1"/>
          </p:cNvSpPr>
          <p:nvPr/>
        </p:nvSpPr>
        <p:spPr bwMode="auto">
          <a:xfrm>
            <a:off x="6762750" y="1374775"/>
            <a:ext cx="495300" cy="396875"/>
          </a:xfrm>
          <a:prstGeom prst="rect">
            <a:avLst/>
          </a:prstGeom>
          <a:noFill/>
          <a:ln w="9525">
            <a:noFill/>
            <a:miter lim="800000"/>
            <a:headEnd/>
            <a:tailEnd/>
          </a:ln>
        </p:spPr>
        <p:txBody>
          <a:bodyPr wrap="none">
            <a:spAutoFit/>
          </a:bodyPr>
          <a:lstStyle/>
          <a:p>
            <a:r>
              <a:rPr lang="en-US"/>
              <a:t>2S</a:t>
            </a:r>
          </a:p>
        </p:txBody>
      </p:sp>
      <p:sp>
        <p:nvSpPr>
          <p:cNvPr id="23559" name="Text Box 7"/>
          <p:cNvSpPr txBox="1">
            <a:spLocks noChangeArrowheads="1"/>
          </p:cNvSpPr>
          <p:nvPr/>
        </p:nvSpPr>
        <p:spPr bwMode="auto">
          <a:xfrm>
            <a:off x="1712913" y="3921125"/>
            <a:ext cx="755650" cy="396875"/>
          </a:xfrm>
          <a:prstGeom prst="rect">
            <a:avLst/>
          </a:prstGeom>
          <a:noFill/>
          <a:ln w="9525">
            <a:noFill/>
            <a:miter lim="800000"/>
            <a:headEnd/>
            <a:tailEnd/>
          </a:ln>
        </p:spPr>
        <p:txBody>
          <a:bodyPr wrap="none">
            <a:spAutoFit/>
          </a:bodyPr>
          <a:lstStyle/>
          <a:p>
            <a:r>
              <a:rPr lang="en-US"/>
              <a:t>(1S)</a:t>
            </a:r>
            <a:r>
              <a:rPr lang="en-US" baseline="30000"/>
              <a:t>2</a:t>
            </a:r>
          </a:p>
        </p:txBody>
      </p:sp>
      <p:sp>
        <p:nvSpPr>
          <p:cNvPr id="23560" name="Text Box 8"/>
          <p:cNvSpPr txBox="1">
            <a:spLocks noChangeArrowheads="1"/>
          </p:cNvSpPr>
          <p:nvPr/>
        </p:nvSpPr>
        <p:spPr bwMode="auto">
          <a:xfrm>
            <a:off x="6894513" y="3908425"/>
            <a:ext cx="755650" cy="396875"/>
          </a:xfrm>
          <a:prstGeom prst="rect">
            <a:avLst/>
          </a:prstGeom>
          <a:noFill/>
          <a:ln w="9525">
            <a:noFill/>
            <a:miter lim="800000"/>
            <a:headEnd/>
            <a:tailEnd/>
          </a:ln>
        </p:spPr>
        <p:txBody>
          <a:bodyPr wrap="none">
            <a:spAutoFit/>
          </a:bodyPr>
          <a:lstStyle/>
          <a:p>
            <a:r>
              <a:rPr lang="en-US"/>
              <a:t>(2S)</a:t>
            </a:r>
            <a:r>
              <a:rPr lang="en-US" baseline="30000"/>
              <a:t>2</a:t>
            </a:r>
          </a:p>
        </p:txBody>
      </p:sp>
      <p:sp>
        <p:nvSpPr>
          <p:cNvPr id="9"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42906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randombar(horizontal)">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2pz_Radial_WF"/>
          <p:cNvPicPr>
            <a:picLocks noChangeAspect="1" noChangeArrowheads="1"/>
          </p:cNvPicPr>
          <p:nvPr/>
        </p:nvPicPr>
        <p:blipFill rotWithShape="1">
          <a:blip r:embed="rId2" cstate="print"/>
          <a:srcRect l="5799" t="2491" r="3541" b="33520"/>
          <a:stretch/>
        </p:blipFill>
        <p:spPr bwMode="auto">
          <a:xfrm>
            <a:off x="101599" y="3027619"/>
            <a:ext cx="4978401" cy="3830381"/>
          </a:xfrm>
          <a:prstGeom prst="rect">
            <a:avLst/>
          </a:prstGeom>
          <a:noFill/>
          <a:ln w="9525">
            <a:noFill/>
            <a:miter lim="800000"/>
            <a:headEnd/>
            <a:tailEnd/>
          </a:ln>
        </p:spPr>
      </p:pic>
      <p:sp>
        <p:nvSpPr>
          <p:cNvPr id="2457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10" name="Picture 9" descr="2pz_polar_wf_wf2.jpg"/>
          <p:cNvPicPr>
            <a:picLocks noChangeAspect="1"/>
          </p:cNvPicPr>
          <p:nvPr/>
        </p:nvPicPr>
        <p:blipFill rotWithShape="1">
          <a:blip r:embed="rId3"/>
          <a:srcRect l="9540" t="12508" r="27797" b="4650"/>
          <a:stretch/>
        </p:blipFill>
        <p:spPr>
          <a:xfrm>
            <a:off x="5279795" y="795781"/>
            <a:ext cx="3388638" cy="341085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7373" t="49602" r="32265" b="37075"/>
          <a:stretch/>
        </p:blipFill>
        <p:spPr>
          <a:xfrm>
            <a:off x="266809" y="1194025"/>
            <a:ext cx="4643532" cy="147660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079" t="23173" r="12116" b="18625"/>
          <a:stretch/>
        </p:blipFill>
        <p:spPr>
          <a:xfrm>
            <a:off x="5475291" y="4271277"/>
            <a:ext cx="3193142" cy="2552657"/>
          </a:xfrm>
          <a:prstGeom prst="rect">
            <a:avLst/>
          </a:prstGeom>
        </p:spPr>
      </p:pic>
    </p:spTree>
    <p:extLst>
      <p:ext uri="{BB962C8B-B14F-4D97-AF65-F5344CB8AC3E}">
        <p14:creationId xmlns:p14="http://schemas.microsoft.com/office/powerpoint/2010/main" val="6170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1358638613"/>
              </p:ext>
            </p:extLst>
          </p:nvPr>
        </p:nvGraphicFramePr>
        <p:xfrm>
          <a:off x="30163" y="5530850"/>
          <a:ext cx="5486400" cy="355600"/>
        </p:xfrm>
        <a:graphic>
          <a:graphicData uri="http://schemas.openxmlformats.org/presentationml/2006/ole">
            <mc:AlternateContent xmlns:mc="http://schemas.openxmlformats.org/markup-compatibility/2006">
              <mc:Choice xmlns:v="urn:schemas-microsoft-com:vml" Requires="v">
                <p:oleObj name="Document" r:id="rId2" imgW="5486400" imgH="355600" progId="Word.Document.12">
                  <p:embed/>
                </p:oleObj>
              </mc:Choice>
              <mc:Fallback>
                <p:oleObj name="Document" r:id="rId2" imgW="5486400" imgH="355600" progId="Word.Document.12">
                  <p:embed/>
                  <p:pic>
                    <p:nvPicPr>
                      <p:cNvPr id="0" name=""/>
                      <p:cNvPicPr/>
                      <p:nvPr/>
                    </p:nvPicPr>
                    <p:blipFill>
                      <a:blip r:embed="rId3"/>
                      <a:stretch>
                        <a:fillRect/>
                      </a:stretch>
                    </p:blipFill>
                    <p:spPr>
                      <a:xfrm>
                        <a:off x="30163" y="5530850"/>
                        <a:ext cx="5486400" cy="355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0129300"/>
              </p:ext>
            </p:extLst>
          </p:nvPr>
        </p:nvGraphicFramePr>
        <p:xfrm>
          <a:off x="-1713390" y="4356100"/>
          <a:ext cx="5486400" cy="444500"/>
        </p:xfrm>
        <a:graphic>
          <a:graphicData uri="http://schemas.openxmlformats.org/presentationml/2006/ole">
            <mc:AlternateContent xmlns:mc="http://schemas.openxmlformats.org/markup-compatibility/2006">
              <mc:Choice xmlns:v="urn:schemas-microsoft-com:vml" Requires="v">
                <p:oleObj name="Document" r:id="rId4" imgW="5486400" imgH="444500" progId="Word.Document.12">
                  <p:embed/>
                </p:oleObj>
              </mc:Choice>
              <mc:Fallback>
                <p:oleObj name="Document" r:id="rId4" imgW="5486400" imgH="444500" progId="Word.Document.12">
                  <p:embed/>
                  <p:pic>
                    <p:nvPicPr>
                      <p:cNvPr id="0" name=""/>
                      <p:cNvPicPr/>
                      <p:nvPr/>
                    </p:nvPicPr>
                    <p:blipFill>
                      <a:blip r:embed="rId5"/>
                      <a:stretch>
                        <a:fillRect/>
                      </a:stretch>
                    </p:blipFill>
                    <p:spPr>
                      <a:xfrm>
                        <a:off x="-1713390" y="4356100"/>
                        <a:ext cx="5486400" cy="444500"/>
                      </a:xfrm>
                      <a:prstGeom prst="rect">
                        <a:avLst/>
                      </a:prstGeom>
                    </p:spPr>
                  </p:pic>
                </p:oleObj>
              </mc:Fallback>
            </mc:AlternateContent>
          </a:graphicData>
        </a:graphic>
      </p:graphicFrame>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Energy and Angular Momentum</a:t>
            </a:r>
          </a:p>
        </p:txBody>
      </p:sp>
      <p:graphicFrame>
        <p:nvGraphicFramePr>
          <p:cNvPr id="11" name="Object 4"/>
          <p:cNvGraphicFramePr>
            <a:graphicFrameLocks noChangeAspect="1"/>
          </p:cNvGraphicFramePr>
          <p:nvPr>
            <p:extLst>
              <p:ext uri="{D42A27DB-BD31-4B8C-83A1-F6EECF244321}">
                <p14:modId xmlns:p14="http://schemas.microsoft.com/office/powerpoint/2010/main" val="387641184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6" imgW="901700" imgH="241300" progId="Equation.3">
                  <p:embed/>
                </p:oleObj>
              </mc:Choice>
              <mc:Fallback>
                <p:oleObj name="Equation" r:id="rId6" imgW="901700" imgH="241300" progId="Equation.3">
                  <p:embed/>
                  <p:pic>
                    <p:nvPicPr>
                      <p:cNvPr id="0" name=""/>
                      <p:cNvPicPr>
                        <a:picLocks noChangeAspect="1" noChangeArrowheads="1"/>
                      </p:cNvPicPr>
                      <p:nvPr/>
                    </p:nvPicPr>
                    <p:blipFill>
                      <a:blip r:embed="rId7"/>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80797470"/>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8" imgW="3568700" imgH="863600" progId="Equation.3">
                  <p:embed/>
                </p:oleObj>
              </mc:Choice>
              <mc:Fallback>
                <p:oleObj name="Equation" r:id="rId8" imgW="3568700" imgH="863600" progId="Equation.3">
                  <p:embed/>
                  <p:pic>
                    <p:nvPicPr>
                      <p:cNvPr id="0" name=""/>
                      <p:cNvPicPr>
                        <a:picLocks noChangeAspect="1" noChangeArrowheads="1"/>
                      </p:cNvPicPr>
                      <p:nvPr/>
                    </p:nvPicPr>
                    <p:blipFill>
                      <a:blip r:embed="rId9"/>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708212529"/>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0" imgW="3479800" imgH="800100" progId="Equation.3">
                  <p:embed/>
                </p:oleObj>
              </mc:Choice>
              <mc:Fallback>
                <p:oleObj name="Equation" r:id="rId10" imgW="3479800" imgH="800100" progId="Equation.3">
                  <p:embed/>
                  <p:pic>
                    <p:nvPicPr>
                      <p:cNvPr id="0" name=""/>
                      <p:cNvPicPr>
                        <a:picLocks noChangeAspect="1" noChangeArrowheads="1"/>
                      </p:cNvPicPr>
                      <p:nvPr/>
                    </p:nvPicPr>
                    <p:blipFill>
                      <a:blip r:embed="rId11"/>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2"/>
          <p:cNvGraphicFramePr>
            <a:graphicFrameLocks noChangeAspect="1"/>
          </p:cNvGraphicFramePr>
          <p:nvPr>
            <p:extLst>
              <p:ext uri="{D42A27DB-BD31-4B8C-83A1-F6EECF244321}">
                <p14:modId xmlns:p14="http://schemas.microsoft.com/office/powerpoint/2010/main" val="1345485770"/>
              </p:ext>
            </p:extLst>
          </p:nvPr>
        </p:nvGraphicFramePr>
        <p:xfrm>
          <a:off x="228600" y="1069975"/>
          <a:ext cx="5727700" cy="1978025"/>
        </p:xfrm>
        <a:graphic>
          <a:graphicData uri="http://schemas.openxmlformats.org/presentationml/2006/ole">
            <mc:AlternateContent xmlns:mc="http://schemas.openxmlformats.org/markup-compatibility/2006">
              <mc:Choice xmlns:v="urn:schemas-microsoft-com:vml" Requires="v">
                <p:oleObj name="Equation" r:id="rId12" imgW="3289300" imgH="1130300" progId="Equation.3">
                  <p:embed/>
                </p:oleObj>
              </mc:Choice>
              <mc:Fallback>
                <p:oleObj name="Equation" r:id="rId12" imgW="3289300" imgH="1130300" progId="Equation.3">
                  <p:embed/>
                  <p:pic>
                    <p:nvPicPr>
                      <p:cNvPr id="0" name=""/>
                      <p:cNvPicPr>
                        <a:picLocks noChangeAspect="1" noChangeArrowheads="1"/>
                      </p:cNvPicPr>
                      <p:nvPr/>
                    </p:nvPicPr>
                    <p:blipFill>
                      <a:blip r:embed="rId13"/>
                      <a:srcRect/>
                      <a:stretch>
                        <a:fillRect/>
                      </a:stretch>
                    </p:blipFill>
                    <p:spPr bwMode="auto">
                      <a:xfrm>
                        <a:off x="228600" y="1069975"/>
                        <a:ext cx="5727700" cy="197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7761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30</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0" y="976311"/>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6" name="Picture 2" descr="2pZ_Orbital_in xz-yz"/>
          <p:cNvPicPr>
            <a:picLocks noChangeAspect="1" noChangeArrowheads="1"/>
          </p:cNvPicPr>
          <p:nvPr/>
        </p:nvPicPr>
        <p:blipFill rotWithShape="1">
          <a:blip r:embed="rId2" cstate="print"/>
          <a:srcRect l="53146" b="37964"/>
          <a:stretch/>
        </p:blipFill>
        <p:spPr bwMode="auto">
          <a:xfrm>
            <a:off x="4729029" y="3354990"/>
            <a:ext cx="4298857" cy="2914121"/>
          </a:xfrm>
          <a:prstGeom prst="rect">
            <a:avLst/>
          </a:prstGeom>
          <a:noFill/>
          <a:ln w="9525">
            <a:noFill/>
            <a:miter lim="800000"/>
            <a:headEnd/>
            <a:tailEnd/>
          </a:ln>
        </p:spPr>
      </p:pic>
      <p:sp>
        <p:nvSpPr>
          <p:cNvPr id="7" name="TextBox 6"/>
          <p:cNvSpPr txBox="1"/>
          <p:nvPr/>
        </p:nvSpPr>
        <p:spPr>
          <a:xfrm>
            <a:off x="173792" y="5248920"/>
            <a:ext cx="3658373" cy="1384995"/>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3D projection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of 4 dimensional plot</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a:t>
            </a:r>
            <a:r>
              <a:rPr lang="el-GR" sz="2800" dirty="0">
                <a:solidFill>
                  <a:srgbClr val="000099"/>
                </a:solidFill>
                <a:effectLst>
                  <a:outerShdw blurRad="38100" dist="38100" dir="2700000" algn="tl">
                    <a:srgbClr val="000000">
                      <a:alpha val="43137"/>
                    </a:srgbClr>
                  </a:outerShdw>
                </a:effectLst>
                <a:latin typeface="Comic Sans MS" panose="030F0702030302020204" pitchFamily="66" charset="0"/>
              </a:rPr>
              <a:t>Φ</a:t>
            </a: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 is constant)</a:t>
            </a:r>
          </a:p>
        </p:txBody>
      </p:sp>
      <p:sp>
        <p:nvSpPr>
          <p:cNvPr id="8" name="TextBox 7"/>
          <p:cNvSpPr txBox="1"/>
          <p:nvPr/>
        </p:nvSpPr>
        <p:spPr>
          <a:xfrm>
            <a:off x="5515739" y="6298191"/>
            <a:ext cx="3171061" cy="523220"/>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cross section</a:t>
            </a:r>
          </a:p>
        </p:txBody>
      </p:sp>
    </p:spTree>
    <p:extLst>
      <p:ext uri="{BB962C8B-B14F-4D97-AF65-F5344CB8AC3E}">
        <p14:creationId xmlns:p14="http://schemas.microsoft.com/office/powerpoint/2010/main" val="3952596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6" y="0"/>
            <a:ext cx="8654928" cy="6858000"/>
          </a:xfrm>
          <a:prstGeom prst="rect">
            <a:avLst/>
          </a:prstGeom>
        </p:spPr>
      </p:pic>
    </p:spTree>
    <p:extLst>
      <p:ext uri="{BB962C8B-B14F-4D97-AF65-F5344CB8AC3E}">
        <p14:creationId xmlns:p14="http://schemas.microsoft.com/office/powerpoint/2010/main" val="352427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8" y="0"/>
            <a:ext cx="8689743" cy="6858000"/>
          </a:xfrm>
          <a:prstGeom prst="rect">
            <a:avLst/>
          </a:prstGeom>
        </p:spPr>
      </p:pic>
    </p:spTree>
    <p:extLst>
      <p:ext uri="{BB962C8B-B14F-4D97-AF65-F5344CB8AC3E}">
        <p14:creationId xmlns:p14="http://schemas.microsoft.com/office/powerpoint/2010/main" val="221201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33</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885371" y="2006825"/>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Tree>
    <p:extLst>
      <p:ext uri="{BB962C8B-B14F-4D97-AF65-F5344CB8AC3E}">
        <p14:creationId xmlns:p14="http://schemas.microsoft.com/office/powerpoint/2010/main" val="339279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5885196" y="1537467"/>
            <a:ext cx="3258804" cy="4213470"/>
          </a:xfrm>
          <a:prstGeom prst="rect">
            <a:avLst/>
          </a:prstGeom>
          <a:noFill/>
        </p:spPr>
      </p:pic>
      <p:pic>
        <p:nvPicPr>
          <p:cNvPr id="8" name="Picture 4" descr="2PZ_SurfacePlot"/>
          <p:cNvPicPr>
            <a:picLocks noChangeAspect="1" noChangeArrowheads="1"/>
          </p:cNvPicPr>
          <p:nvPr/>
        </p:nvPicPr>
        <p:blipFill rotWithShape="1">
          <a:blip r:embed="rId3" cstate="print"/>
          <a:srcRect t="4564" r="53772" b="6551"/>
          <a:stretch/>
        </p:blipFill>
        <p:spPr bwMode="auto">
          <a:xfrm>
            <a:off x="336083" y="1537467"/>
            <a:ext cx="5353875" cy="3702571"/>
          </a:xfrm>
          <a:prstGeom prst="rect">
            <a:avLst/>
          </a:prstGeom>
          <a:noFill/>
          <a:ln w="9525">
            <a:noFill/>
            <a:miter lim="800000"/>
            <a:headEnd/>
            <a:tailEnd/>
          </a:ln>
        </p:spPr>
      </p:pic>
      <p:sp>
        <p:nvSpPr>
          <p:cNvPr id="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30000" dirty="0">
                <a:effectLst>
                  <a:outerShdw blurRad="38100" dist="38100" dir="2700000" algn="tl">
                    <a:srgbClr val="000000">
                      <a:alpha val="43137"/>
                    </a:srgbClr>
                  </a:outerShdw>
                </a:effectLst>
                <a:latin typeface="Symbol" pitchFamily="18" charset="2"/>
              </a:rPr>
              <a:t>2</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~(r</a:t>
            </a:r>
            <a:r>
              <a:rPr lang="en-US" sz="4000" baseline="30000" dirty="0">
                <a:effectLst>
                  <a:outerShdw blurRad="38100" dist="38100" dir="2700000" algn="tl">
                    <a:srgbClr val="000000">
                      <a:alpha val="43137"/>
                    </a:srgbClr>
                  </a:outerShdw>
                </a:effectLst>
                <a:latin typeface="Comic Sans MS" pitchFamily="66" charset="0"/>
              </a:rPr>
              <a:t>2</a:t>
            </a:r>
            <a:r>
              <a:rPr lang="en-US" sz="4000" dirty="0">
                <a:effectLst>
                  <a:outerShdw blurRad="38100" dist="38100" dir="2700000" algn="tl">
                    <a:srgbClr val="000000">
                      <a:alpha val="43137"/>
                    </a:srgbClr>
                  </a:outerShdw>
                </a:effectLst>
                <a:latin typeface="Comic Sans MS" pitchFamily="66" charset="0"/>
              </a:rPr>
              <a:t>e</a:t>
            </a:r>
            <a:r>
              <a:rPr lang="en-US" sz="4000" baseline="30000" dirty="0">
                <a:effectLst>
                  <a:outerShdw blurRad="38100" dist="38100" dir="2700000" algn="tl">
                    <a:srgbClr val="000000">
                      <a:alpha val="43137"/>
                    </a:srgbClr>
                  </a:outerShdw>
                </a:effectLst>
                <a:latin typeface="Comic Sans MS" pitchFamily="66" charset="0"/>
              </a:rPr>
              <a:t>-2r</a:t>
            </a:r>
            <a:r>
              <a:rPr lang="en-US" sz="4000" dirty="0">
                <a:effectLst>
                  <a:outerShdw blurRad="38100" dist="38100" dir="2700000" algn="tl">
                    <a:srgbClr val="000000">
                      <a:alpha val="43137"/>
                    </a:srgbClr>
                  </a:outerShdw>
                </a:effectLst>
                <a:latin typeface="Comic Sans MS" pitchFamily="66" charset="0"/>
              </a:rPr>
              <a:t>)x(Cos</a:t>
            </a:r>
            <a:r>
              <a:rPr lang="en-US" sz="4000" baseline="30000" dirty="0">
                <a:effectLst>
                  <a:outerShdw blurRad="38100" dist="38100" dir="2700000" algn="tl">
                    <a:srgbClr val="000000">
                      <a:alpha val="43137"/>
                    </a:srgbClr>
                  </a:outerShdw>
                </a:effectLst>
                <a:latin typeface="Comic Sans MS" pitchFamily="66" charset="0"/>
              </a:rPr>
              <a:t>2</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
        <p:nvSpPr>
          <p:cNvPr id="2" name="TextBox 1"/>
          <p:cNvSpPr txBox="1"/>
          <p:nvPr/>
        </p:nvSpPr>
        <p:spPr>
          <a:xfrm>
            <a:off x="198046" y="5903893"/>
            <a:ext cx="8747908" cy="954107"/>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In books, or in class, one of the low valued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probability density contour are shows as “Orbitals”</a:t>
            </a:r>
          </a:p>
        </p:txBody>
      </p:sp>
    </p:spTree>
    <p:extLst>
      <p:ext uri="{BB962C8B-B14F-4D97-AF65-F5344CB8AC3E}">
        <p14:creationId xmlns:p14="http://schemas.microsoft.com/office/powerpoint/2010/main" val="2430560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835976" y="2298428"/>
            <a:ext cx="3162995" cy="4089596"/>
          </a:xfrm>
          <a:prstGeom prst="rect">
            <a:avLst/>
          </a:prstGeom>
          <a:noFill/>
        </p:spPr>
      </p:pic>
      <p:sp>
        <p:nvSpPr>
          <p:cNvPr id="9" name="Rectangle 2"/>
          <p:cNvSpPr>
            <a:spLocks noGrp="1" noChangeArrowheads="1"/>
          </p:cNvSpPr>
          <p:nvPr>
            <p:ph type="title"/>
          </p:nvPr>
        </p:nvSpPr>
        <p:spPr>
          <a:xfrm>
            <a:off x="0" y="0"/>
            <a:ext cx="9144000" cy="1143000"/>
          </a:xfrm>
          <a:noFill/>
        </p:spPr>
        <p:txBody>
          <a:bodyPr>
            <a:normAutofit fontScale="90000"/>
          </a:bodyPr>
          <a:lstStyle/>
          <a:p>
            <a:r>
              <a:rPr lang="en-US" sz="4000" dirty="0">
                <a:effectLst>
                  <a:outerShdw blurRad="38100" dist="38100" dir="2700000" algn="tl">
                    <a:srgbClr val="000000">
                      <a:alpha val="43137"/>
                    </a:srgbClr>
                  </a:outerShdw>
                </a:effectLst>
                <a:latin typeface="Comic Sans MS" pitchFamily="66" charset="0"/>
              </a:rPr>
              <a:t>Contours of constant probability density </a:t>
            </a:r>
            <a:r>
              <a:rPr lang="en-US" sz="4000" dirty="0">
                <a:solidFill>
                  <a:srgbClr val="0000CC"/>
                </a:solidFill>
                <a:effectLst>
                  <a:outerShdw blurRad="38100" dist="38100" dir="2700000" algn="tl">
                    <a:srgbClr val="000000">
                      <a:alpha val="43137"/>
                    </a:srgbClr>
                  </a:outerShdw>
                </a:effectLst>
                <a:latin typeface="Comic Sans MS" pitchFamily="66" charset="0"/>
                <a:sym typeface="Wingdings" pitchFamily="2" charset="2"/>
              </a:rPr>
              <a:t></a:t>
            </a:r>
            <a:r>
              <a:rPr lang="en-US" sz="4000" dirty="0">
                <a:solidFill>
                  <a:srgbClr val="0000CC"/>
                </a:solidFill>
                <a:effectLst>
                  <a:outerShdw blurRad="38100" dist="38100" dir="2700000" algn="tl">
                    <a:srgbClr val="000000">
                      <a:alpha val="43137"/>
                    </a:srgbClr>
                  </a:outerShdw>
                </a:effectLst>
                <a:latin typeface="Comic Sans MS" pitchFamily="66" charset="0"/>
              </a:rPr>
              <a:t> Distribution of electron density</a:t>
            </a:r>
          </a:p>
        </p:txBody>
      </p:sp>
      <p:pic>
        <p:nvPicPr>
          <p:cNvPr id="61443" name="Picture 3"/>
          <p:cNvPicPr>
            <a:picLocks noChangeAspect="1" noChangeArrowheads="1"/>
          </p:cNvPicPr>
          <p:nvPr/>
        </p:nvPicPr>
        <p:blipFill>
          <a:blip r:embed="rId3">
            <a:lum contrast="20000"/>
          </a:blip>
          <a:srcRect r="14410"/>
          <a:stretch>
            <a:fillRect/>
          </a:stretch>
        </p:blipFill>
        <p:spPr bwMode="auto">
          <a:xfrm>
            <a:off x="4800600" y="2152085"/>
            <a:ext cx="3697119" cy="4553515"/>
          </a:xfrm>
          <a:prstGeom prst="rect">
            <a:avLst/>
          </a:prstGeom>
          <a:noFill/>
          <a:ln w="9525">
            <a:noFill/>
            <a:miter lim="800000"/>
            <a:headEnd/>
            <a:tailEnd/>
          </a:ln>
          <a:effectLst/>
        </p:spPr>
      </p:pic>
      <p:graphicFrame>
        <p:nvGraphicFramePr>
          <p:cNvPr id="61441" name="Object 13"/>
          <p:cNvGraphicFramePr>
            <a:graphicFrameLocks noChangeAspect="1"/>
          </p:cNvGraphicFramePr>
          <p:nvPr>
            <p:extLst>
              <p:ext uri="{D42A27DB-BD31-4B8C-83A1-F6EECF244321}">
                <p14:modId xmlns:p14="http://schemas.microsoft.com/office/powerpoint/2010/main" val="713828225"/>
              </p:ext>
            </p:extLst>
          </p:nvPr>
        </p:nvGraphicFramePr>
        <p:xfrm>
          <a:off x="1228725" y="1339850"/>
          <a:ext cx="6684963" cy="614363"/>
        </p:xfrm>
        <a:graphic>
          <a:graphicData uri="http://schemas.openxmlformats.org/presentationml/2006/ole">
            <mc:AlternateContent xmlns:mc="http://schemas.openxmlformats.org/markup-compatibility/2006">
              <mc:Choice xmlns:v="urn:schemas-microsoft-com:vml" Requires="v">
                <p:oleObj name="Formel" r:id="rId4" imgW="2743200" imgH="253800" progId="Equation.3">
                  <p:embed/>
                </p:oleObj>
              </mc:Choice>
              <mc:Fallback>
                <p:oleObj name="Formel" r:id="rId4" imgW="2743200" imgH="253800" progId="Equation.3">
                  <p:embed/>
                  <p:pic>
                    <p:nvPicPr>
                      <p:cNvPr id="0" name=""/>
                      <p:cNvPicPr>
                        <a:picLocks noChangeAspect="1" noChangeArrowheads="1"/>
                      </p:cNvPicPr>
                      <p:nvPr/>
                    </p:nvPicPr>
                    <p:blipFill>
                      <a:blip r:embed="rId5"/>
                      <a:srcRect/>
                      <a:stretch>
                        <a:fillRect/>
                      </a:stretch>
                    </p:blipFill>
                    <p:spPr bwMode="auto">
                      <a:xfrm>
                        <a:off x="1228725" y="1339850"/>
                        <a:ext cx="6684963" cy="614363"/>
                      </a:xfrm>
                      <a:prstGeom prst="rect">
                        <a:avLst/>
                      </a:prstGeom>
                      <a:solidFill>
                        <a:srgbClr val="FFCC00"/>
                      </a:solidFill>
                    </p:spPr>
                  </p:pic>
                </p:oleObj>
              </mc:Fallback>
            </mc:AlternateContent>
          </a:graphicData>
        </a:graphic>
      </p:graphicFrame>
      <p:sp>
        <p:nvSpPr>
          <p:cNvPr id="13" name="Text Box 4"/>
          <p:cNvSpPr txBox="1">
            <a:spLocks noChangeArrowheads="1"/>
          </p:cNvSpPr>
          <p:nvPr/>
        </p:nvSpPr>
        <p:spPr bwMode="auto">
          <a:xfrm>
            <a:off x="1524000" y="6248400"/>
            <a:ext cx="6285695" cy="523220"/>
          </a:xfrm>
          <a:prstGeom prst="rect">
            <a:avLst/>
          </a:prstGeom>
          <a:noFill/>
          <a:ln w="9525">
            <a:noFill/>
            <a:miter lim="800000"/>
            <a:headEnd/>
            <a:tailEnd/>
          </a:ln>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Comic Sans MS" pitchFamily="66" charset="0"/>
              </a:rPr>
              <a:t>An “Orbital” is a 1-e </a:t>
            </a:r>
            <a:r>
              <a:rPr lang="en-US" sz="2800" b="1" dirty="0" err="1">
                <a:solidFill>
                  <a:srgbClr val="C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C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80211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669925" y="268288"/>
            <a:ext cx="7783513" cy="2370137"/>
          </a:xfrm>
          <a:prstGeom prst="rect">
            <a:avLst/>
          </a:prstGeom>
          <a:noFill/>
          <a:ln w="9525">
            <a:noFill/>
            <a:miter lim="800000"/>
            <a:headEnd/>
            <a:tailEnd/>
          </a:ln>
        </p:spPr>
      </p:pic>
      <p:pic>
        <p:nvPicPr>
          <p:cNvPr id="152579" name="Picture 3"/>
          <p:cNvPicPr>
            <a:picLocks noChangeAspect="1" noChangeArrowheads="1"/>
          </p:cNvPicPr>
          <p:nvPr/>
        </p:nvPicPr>
        <p:blipFill>
          <a:blip r:embed="rId3" cstate="print"/>
          <a:srcRect/>
          <a:stretch>
            <a:fillRect/>
          </a:stretch>
        </p:blipFill>
        <p:spPr bwMode="auto">
          <a:xfrm>
            <a:off x="551990" y="2990850"/>
            <a:ext cx="7326312" cy="3867150"/>
          </a:xfrm>
          <a:prstGeom prst="rect">
            <a:avLst/>
          </a:prstGeom>
          <a:noFill/>
          <a:ln w="9525">
            <a:noFill/>
            <a:miter lim="800000"/>
            <a:headEnd/>
            <a:tailEnd/>
          </a:ln>
        </p:spPr>
      </p:pic>
      <p:sp>
        <p:nvSpPr>
          <p:cNvPr id="152580" name="Text Box 4"/>
          <p:cNvSpPr txBox="1">
            <a:spLocks noChangeArrowheads="1"/>
          </p:cNvSpPr>
          <p:nvPr/>
        </p:nvSpPr>
        <p:spPr bwMode="auto">
          <a:xfrm>
            <a:off x="5262896" y="2843213"/>
            <a:ext cx="3717259" cy="923330"/>
          </a:xfrm>
          <a:prstGeom prst="rect">
            <a:avLst/>
          </a:prstGeom>
          <a:noFill/>
          <a:ln w="9525">
            <a:noFill/>
            <a:miter lim="800000"/>
            <a:headEnd/>
            <a:tailEnd/>
          </a:ln>
        </p:spPr>
        <p:txBody>
          <a:bodyPr wrap="none">
            <a:spAutoFit/>
          </a:bodyPr>
          <a:lstStyle/>
          <a:p>
            <a:pPr algn="ctr"/>
            <a:r>
              <a:rPr lang="en-US" b="1" dirty="0">
                <a:solidFill>
                  <a:srgbClr val="0000CC"/>
                </a:solidFill>
                <a:latin typeface="Georgia"/>
                <a:cs typeface="Georgia"/>
              </a:rPr>
              <a:t>“Shapes” of </a:t>
            </a:r>
            <a:r>
              <a:rPr lang="en-US" b="1" dirty="0" err="1">
                <a:solidFill>
                  <a:srgbClr val="0000CC"/>
                </a:solidFill>
                <a:latin typeface="Georgia"/>
                <a:cs typeface="Georgia"/>
              </a:rPr>
              <a:t>orbitals</a:t>
            </a:r>
            <a:r>
              <a:rPr lang="en-US" b="1" dirty="0">
                <a:solidFill>
                  <a:srgbClr val="0000CC"/>
                </a:solidFill>
                <a:latin typeface="Georgia"/>
                <a:cs typeface="Georgia"/>
              </a:rPr>
              <a:t> depend</a:t>
            </a:r>
          </a:p>
          <a:p>
            <a:pPr algn="ctr"/>
            <a:r>
              <a:rPr lang="en-US" b="1" dirty="0">
                <a:solidFill>
                  <a:srgbClr val="0000CC"/>
                </a:solidFill>
                <a:latin typeface="Georgia"/>
                <a:cs typeface="Georgia"/>
              </a:rPr>
              <a:t>on Orbital quantum number l</a:t>
            </a:r>
          </a:p>
          <a:p>
            <a:pPr algn="ctr"/>
            <a:r>
              <a:rPr lang="en-US" b="1" dirty="0">
                <a:solidFill>
                  <a:srgbClr val="0000CC"/>
                </a:solidFill>
                <a:latin typeface="Georgia"/>
                <a:cs typeface="Georgia"/>
              </a:rPr>
              <a:t>and Magnetic quantum no. m</a:t>
            </a:r>
            <a:r>
              <a:rPr lang="en-US" b="1" baseline="-25000" dirty="0">
                <a:solidFill>
                  <a:srgbClr val="0000CC"/>
                </a:solidFill>
                <a:latin typeface="Georgia"/>
                <a:cs typeface="Georgia"/>
              </a:rPr>
              <a:t>l</a:t>
            </a:r>
          </a:p>
        </p:txBody>
      </p:sp>
      <p:sp>
        <p:nvSpPr>
          <p:cNvPr id="26629" name="Oval 5"/>
          <p:cNvSpPr>
            <a:spLocks noChangeArrowheads="1"/>
          </p:cNvSpPr>
          <p:nvPr/>
        </p:nvSpPr>
        <p:spPr bwMode="auto">
          <a:xfrm>
            <a:off x="2755900" y="8128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26630" name="Oval 6"/>
          <p:cNvSpPr>
            <a:spLocks noChangeArrowheads="1"/>
          </p:cNvSpPr>
          <p:nvPr/>
        </p:nvSpPr>
        <p:spPr bwMode="auto">
          <a:xfrm>
            <a:off x="7734300" y="8255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152583" name="Oval 7"/>
          <p:cNvSpPr>
            <a:spLocks noChangeArrowheads="1"/>
          </p:cNvSpPr>
          <p:nvPr/>
        </p:nvSpPr>
        <p:spPr bwMode="auto">
          <a:xfrm>
            <a:off x="6272980" y="4024261"/>
            <a:ext cx="873023" cy="508000"/>
          </a:xfrm>
          <a:prstGeom prst="ellipse">
            <a:avLst/>
          </a:prstGeom>
          <a:noFill/>
          <a:ln w="38100">
            <a:solidFill>
              <a:srgbClr val="0000FF"/>
            </a:solidFill>
            <a:round/>
            <a:headEnd/>
            <a:tailEnd/>
          </a:ln>
        </p:spPr>
        <p:txBody>
          <a:bodyPr wrap="none" anchor="ctr"/>
          <a:lstStyle/>
          <a:p>
            <a:endParaRPr lang="en-US">
              <a:latin typeface="Georgia"/>
              <a:cs typeface="Georgia"/>
            </a:endParaRPr>
          </a:p>
        </p:txBody>
      </p:sp>
      <p:sp>
        <p:nvSpPr>
          <p:cNvPr id="152584" name="Text Box 8"/>
          <p:cNvSpPr txBox="1">
            <a:spLocks noChangeArrowheads="1"/>
          </p:cNvSpPr>
          <p:nvPr/>
        </p:nvSpPr>
        <p:spPr bwMode="auto">
          <a:xfrm>
            <a:off x="3733800" y="5105400"/>
            <a:ext cx="5211583" cy="369332"/>
          </a:xfrm>
          <a:prstGeom prst="rect">
            <a:avLst/>
          </a:prstGeom>
          <a:noFill/>
          <a:ln w="9525">
            <a:noFill/>
            <a:miter lim="800000"/>
            <a:headEnd/>
            <a:tailEnd/>
          </a:ln>
        </p:spPr>
        <p:txBody>
          <a:bodyPr wrap="none">
            <a:spAutoFit/>
          </a:bodyPr>
          <a:lstStyle/>
          <a:p>
            <a:r>
              <a:rPr lang="en-US" b="1" dirty="0">
                <a:solidFill>
                  <a:srgbClr val="008000"/>
                </a:solidFill>
                <a:latin typeface="Georgia"/>
                <a:cs typeface="Georgia"/>
              </a:rPr>
              <a:t>No </a:t>
            </a:r>
            <a:r>
              <a:rPr lang="en-US" b="1" dirty="0">
                <a:solidFill>
                  <a:srgbClr val="008000"/>
                </a:solidFill>
                <a:latin typeface="Symbol" charset="2"/>
                <a:cs typeface="Symbol" charset="2"/>
              </a:rPr>
              <a:t>f</a:t>
            </a:r>
            <a:r>
              <a:rPr lang="en-US" b="1" dirty="0">
                <a:solidFill>
                  <a:srgbClr val="008000"/>
                </a:solidFill>
                <a:latin typeface="Georgia"/>
                <a:cs typeface="Georgia"/>
              </a:rPr>
              <a:t> dependence: symmetric around z axis</a:t>
            </a:r>
          </a:p>
        </p:txBody>
      </p:sp>
      <p:sp>
        <p:nvSpPr>
          <p:cNvPr id="9" name="Text Box 7"/>
          <p:cNvSpPr txBox="1">
            <a:spLocks noChangeArrowheads="1"/>
          </p:cNvSpPr>
          <p:nvPr/>
        </p:nvSpPr>
        <p:spPr bwMode="auto">
          <a:xfrm>
            <a:off x="4793129" y="6396335"/>
            <a:ext cx="4350871" cy="461665"/>
          </a:xfrm>
          <a:prstGeom prst="rect">
            <a:avLst/>
          </a:prstGeom>
          <a:solidFill>
            <a:srgbClr val="FFC000"/>
          </a:solidFill>
          <a:ln w="9525">
            <a:noFill/>
            <a:miter lim="800000"/>
            <a:headEnd/>
            <a:tailEnd/>
          </a:ln>
        </p:spPr>
        <p:txBody>
          <a:bodyPr wrap="none">
            <a:spAutoFit/>
          </a:bodyPr>
          <a:lstStyle/>
          <a:p>
            <a:pPr algn="ctr"/>
            <a:r>
              <a:rPr lang="en-US" sz="2400" dirty="0">
                <a:solidFill>
                  <a:srgbClr val="000099"/>
                </a:solidFill>
                <a:latin typeface="Georgia"/>
                <a:cs typeface="Georgia"/>
              </a:rPr>
              <a:t>Number of Angular Nodes = l</a:t>
            </a:r>
          </a:p>
        </p:txBody>
      </p:sp>
    </p:spTree>
    <p:extLst>
      <p:ext uri="{BB962C8B-B14F-4D97-AF65-F5344CB8AC3E}">
        <p14:creationId xmlns:p14="http://schemas.microsoft.com/office/powerpoint/2010/main" val="27874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randombar(horizontal)">
                                      <p:cBhvr>
                                        <p:cTn id="7" dur="500"/>
                                        <p:tgtEl>
                                          <p:spTgt spid="15257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2583"/>
                                        </p:tgtEl>
                                        <p:attrNameLst>
                                          <p:attrName>style.visibility</p:attrName>
                                        </p:attrNameLst>
                                      </p:cBhvr>
                                      <p:to>
                                        <p:strVal val="visible"/>
                                      </p:to>
                                    </p:set>
                                    <p:animEffect transition="in" filter="randombar(horizontal)">
                                      <p:cBhvr>
                                        <p:cTn id="10" dur="500"/>
                                        <p:tgtEl>
                                          <p:spTgt spid="15258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randombar(horizontal)">
                                      <p:cBhvr>
                                        <p:cTn id="15" dur="500"/>
                                        <p:tgtEl>
                                          <p:spTgt spid="1525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2584"/>
                                        </p:tgtEl>
                                        <p:attrNameLst>
                                          <p:attrName>style.visibility</p:attrName>
                                        </p:attrNameLst>
                                      </p:cBhvr>
                                      <p:to>
                                        <p:strVal val="visible"/>
                                      </p:to>
                                    </p:set>
                                    <p:animEffect transition="in" filter="randombar(horizontal)">
                                      <p:cBhvr>
                                        <p:cTn id="20" dur="500"/>
                                        <p:tgtEl>
                                          <p:spTgt spid="15258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3" grpId="0" animBg="1"/>
      <p:bldP spid="152584"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
            <a:ext cx="9144000" cy="63459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3048000" cy="2431915"/>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425885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7314"/>
          <a:stretch/>
        </p:blipFill>
        <p:spPr>
          <a:xfrm>
            <a:off x="304800" y="0"/>
            <a:ext cx="5383599" cy="347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06739"/>
            <a:ext cx="5752102" cy="3451261"/>
          </a:xfrm>
          <a:prstGeom prst="rect">
            <a:avLst/>
          </a:prstGeom>
        </p:spPr>
      </p:pic>
      <p:sp>
        <p:nvSpPr>
          <p:cNvPr id="5" name="Rectangle 4"/>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428"/>
          <a:stretch/>
        </p:blipFill>
        <p:spPr>
          <a:xfrm>
            <a:off x="5904584" y="871238"/>
            <a:ext cx="3140901" cy="3472162"/>
          </a:xfrm>
          <a:prstGeom prst="rect">
            <a:avLst/>
          </a:prstGeom>
        </p:spPr>
      </p:pic>
    </p:spTree>
    <p:extLst>
      <p:ext uri="{BB962C8B-B14F-4D97-AF65-F5344CB8AC3E}">
        <p14:creationId xmlns:p14="http://schemas.microsoft.com/office/powerpoint/2010/main" val="562081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447800" y="1752600"/>
            <a:ext cx="7086600" cy="1200328"/>
          </a:xfrm>
          <a:prstGeom prst="rect">
            <a:avLst/>
          </a:prstGeom>
        </p:spPr>
        <p:txBody>
          <a:bodyPr wrap="square">
            <a:spAutoFit/>
          </a:bodyPr>
          <a:lstStyle/>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Contour representations of Orbitals with nodes : given their expression!</a:t>
            </a:r>
          </a:p>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7666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a:extLst>
              <a:ext uri="{FF2B5EF4-FFF2-40B4-BE49-F238E27FC236}">
                <a16:creationId xmlns:a16="http://schemas.microsoft.com/office/drawing/2014/main" id="{B3718732-E37A-A1B5-4A73-1ED6131B2012}"/>
              </a:ext>
            </a:extLst>
          </p:cNvPr>
          <p:cNvGrpSpPr/>
          <p:nvPr/>
        </p:nvGrpSpPr>
        <p:grpSpPr>
          <a:xfrm>
            <a:off x="616044" y="1339775"/>
            <a:ext cx="2118360" cy="2125980"/>
            <a:chOff x="838200" y="990600"/>
            <a:chExt cx="2118360" cy="2125980"/>
          </a:xfrm>
        </p:grpSpPr>
        <p:pic>
          <p:nvPicPr>
            <p:cNvPr id="4" name="Picture 3" descr="bohr_1.gif">
              <a:extLst>
                <a:ext uri="{FF2B5EF4-FFF2-40B4-BE49-F238E27FC236}">
                  <a16:creationId xmlns:a16="http://schemas.microsoft.com/office/drawing/2014/main" id="{B3A851FC-501F-285F-036A-D4EDCADBE4F5}"/>
                </a:ext>
              </a:extLst>
            </p:cNvPr>
            <p:cNvPicPr>
              <a:picLocks noChangeAspect="1"/>
            </p:cNvPicPr>
            <p:nvPr/>
          </p:nvPicPr>
          <p:blipFill>
            <a:blip r:embed="rId2" cstate="print"/>
            <a:stretch>
              <a:fillRect/>
            </a:stretch>
          </p:blipFill>
          <p:spPr>
            <a:xfrm>
              <a:off x="838200" y="990600"/>
              <a:ext cx="2118360" cy="2125980"/>
            </a:xfrm>
            <a:prstGeom prst="rect">
              <a:avLst/>
            </a:prstGeom>
          </p:spPr>
        </p:pic>
        <p:sp>
          <p:nvSpPr>
            <p:cNvPr id="5" name="Rectangle 4">
              <a:extLst>
                <a:ext uri="{FF2B5EF4-FFF2-40B4-BE49-F238E27FC236}">
                  <a16:creationId xmlns:a16="http://schemas.microsoft.com/office/drawing/2014/main" id="{93419C26-8E0C-F279-3A79-E32555F29D31}"/>
                </a:ext>
              </a:extLst>
            </p:cNvPr>
            <p:cNvSpPr/>
            <p:nvPr/>
          </p:nvSpPr>
          <p:spPr>
            <a:xfrm>
              <a:off x="1371600" y="1143000"/>
              <a:ext cx="1382110"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endParaRPr lang="en-US" dirty="0"/>
            </a:p>
          </p:txBody>
        </p:sp>
      </p:grpSp>
      <p:sp>
        <p:nvSpPr>
          <p:cNvPr id="6" name="Rectangle 5">
            <a:extLst>
              <a:ext uri="{FF2B5EF4-FFF2-40B4-BE49-F238E27FC236}">
                <a16:creationId xmlns:a16="http://schemas.microsoft.com/office/drawing/2014/main" id="{647302E7-10DA-4035-7219-8F009C5AA75B}"/>
              </a:ext>
            </a:extLst>
          </p:cNvPr>
          <p:cNvSpPr/>
          <p:nvPr/>
        </p:nvSpPr>
        <p:spPr>
          <a:xfrm>
            <a:off x="152400" y="3903162"/>
            <a:ext cx="3200400" cy="193899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Two particle/mass central-</a:t>
            </a:r>
          </a:p>
          <a:p>
            <a:r>
              <a:rPr lang="en-US" sz="2400" dirty="0">
                <a:solidFill>
                  <a:prstClr val="black"/>
                </a:solidFill>
                <a:latin typeface="Georgia" pitchFamily="18" charset="0"/>
              </a:rPr>
              <a:t>force problem</a:t>
            </a:r>
          </a:p>
          <a:p>
            <a:endParaRPr lang="en-US" sz="2400" dirty="0">
              <a:solidFill>
                <a:prstClr val="black"/>
              </a:solidFill>
              <a:latin typeface="Georgia" pitchFamily="18" charset="0"/>
            </a:endParaRPr>
          </a:p>
          <a:p>
            <a:r>
              <a:rPr lang="en-US" sz="2400" i="1" dirty="0">
                <a:solidFill>
                  <a:prstClr val="black"/>
                </a:solidFill>
                <a:latin typeface="Georgia" pitchFamily="18" charset="0"/>
              </a:rPr>
              <a:t>r</a:t>
            </a:r>
            <a:r>
              <a:rPr lang="en-US" sz="2400" i="1" baseline="-25000" dirty="0">
                <a:solidFill>
                  <a:prstClr val="black"/>
                </a:solidFill>
                <a:latin typeface="Georgia" pitchFamily="18" charset="0"/>
              </a:rPr>
              <a:t>en</a:t>
            </a:r>
            <a:r>
              <a:rPr lang="en-US" sz="2400" i="1" dirty="0">
                <a:solidFill>
                  <a:prstClr val="black"/>
                </a:solidFill>
                <a:latin typeface="Georgia" pitchFamily="18" charset="0"/>
              </a:rPr>
              <a:t> </a:t>
            </a:r>
            <a:r>
              <a:rPr lang="en-US" sz="2400" dirty="0">
                <a:solidFill>
                  <a:prstClr val="black"/>
                </a:solidFill>
                <a:latin typeface="Georgia" pitchFamily="18" charset="0"/>
              </a:rPr>
              <a:t>variable</a:t>
            </a:r>
          </a:p>
        </p:txBody>
      </p:sp>
      <p:sp>
        <p:nvSpPr>
          <p:cNvPr id="7" name="Rectangle 6">
            <a:extLst>
              <a:ext uri="{FF2B5EF4-FFF2-40B4-BE49-F238E27FC236}">
                <a16:creationId xmlns:a16="http://schemas.microsoft.com/office/drawing/2014/main" id="{3020BCD2-3D08-397C-0966-4D18F52EE092}"/>
              </a:ext>
            </a:extLst>
          </p:cNvPr>
          <p:cNvSpPr/>
          <p:nvPr/>
        </p:nvSpPr>
        <p:spPr>
          <a:xfrm>
            <a:off x="1856635" y="400832"/>
            <a:ext cx="9829800" cy="492443"/>
          </a:xfrm>
          <a:prstGeom prst="rect">
            <a:avLst/>
          </a:prstGeom>
        </p:spPr>
        <p:txBody>
          <a:bodyPr wrap="square">
            <a:spAutoFit/>
          </a:bodyPr>
          <a:lstStyle/>
          <a:p>
            <a:pPr algn="ctr"/>
            <a:r>
              <a:rPr lang="en-US" sz="2600" b="1" dirty="0">
                <a:solidFill>
                  <a:srgbClr val="3333FF"/>
                </a:solidFill>
                <a:effectLst>
                  <a:outerShdw blurRad="38100" dist="38100" dir="2700000" algn="tl">
                    <a:srgbClr val="000000">
                      <a:alpha val="43137"/>
                    </a:srgbClr>
                  </a:outerShdw>
                </a:effectLst>
                <a:latin typeface="Georgia" pitchFamily="18" charset="0"/>
              </a:rPr>
              <a:t>Rigid rotor</a:t>
            </a:r>
          </a:p>
        </p:txBody>
      </p:sp>
      <p:pic>
        <p:nvPicPr>
          <p:cNvPr id="8" name="Picture 7">
            <a:extLst>
              <a:ext uri="{FF2B5EF4-FFF2-40B4-BE49-F238E27FC236}">
                <a16:creationId xmlns:a16="http://schemas.microsoft.com/office/drawing/2014/main" id="{C5B1C63E-69D0-2ECB-FAD8-8892315F2772}"/>
              </a:ext>
            </a:extLst>
          </p:cNvPr>
          <p:cNvPicPr>
            <a:picLocks noChangeAspect="1"/>
          </p:cNvPicPr>
          <p:nvPr/>
        </p:nvPicPr>
        <p:blipFill>
          <a:blip r:embed="rId3"/>
          <a:stretch>
            <a:fillRect/>
          </a:stretch>
        </p:blipFill>
        <p:spPr>
          <a:xfrm>
            <a:off x="4735044" y="1219200"/>
            <a:ext cx="3558677" cy="2330461"/>
          </a:xfrm>
          <a:prstGeom prst="rect">
            <a:avLst/>
          </a:prstGeom>
        </p:spPr>
      </p:pic>
      <p:sp>
        <p:nvSpPr>
          <p:cNvPr id="9" name="Rectangle 8">
            <a:extLst>
              <a:ext uri="{FF2B5EF4-FFF2-40B4-BE49-F238E27FC236}">
                <a16:creationId xmlns:a16="http://schemas.microsoft.com/office/drawing/2014/main" id="{D6139079-FCF9-3171-70E7-19B59F5C0707}"/>
              </a:ext>
            </a:extLst>
          </p:cNvPr>
          <p:cNvSpPr/>
          <p:nvPr/>
        </p:nvSpPr>
        <p:spPr>
          <a:xfrm>
            <a:off x="-3315417" y="428350"/>
            <a:ext cx="9829800" cy="492443"/>
          </a:xfrm>
          <a:prstGeom prst="rect">
            <a:avLst/>
          </a:prstGeom>
        </p:spPr>
        <p:txBody>
          <a:bodyPr wrap="square">
            <a:spAutoFit/>
          </a:bodyPr>
          <a:lstStyle/>
          <a:p>
            <a:pPr algn="ctr"/>
            <a:r>
              <a:rPr lang="en-US" sz="2600" b="1" dirty="0">
                <a:solidFill>
                  <a:srgbClr val="3333FF"/>
                </a:solidFill>
                <a:effectLst>
                  <a:outerShdw blurRad="38100" dist="38100" dir="2700000" algn="tl">
                    <a:srgbClr val="000000">
                      <a:alpha val="43137"/>
                    </a:srgbClr>
                  </a:outerShdw>
                </a:effectLst>
                <a:latin typeface="Georgia" pitchFamily="18" charset="0"/>
              </a:rPr>
              <a:t>H-atom</a:t>
            </a:r>
          </a:p>
        </p:txBody>
      </p:sp>
      <p:sp>
        <p:nvSpPr>
          <p:cNvPr id="10" name="Rectangle 9">
            <a:extLst>
              <a:ext uri="{FF2B5EF4-FFF2-40B4-BE49-F238E27FC236}">
                <a16:creationId xmlns:a16="http://schemas.microsoft.com/office/drawing/2014/main" id="{B2616E6D-3026-95B3-86BE-5CB140C10AA8}"/>
              </a:ext>
            </a:extLst>
          </p:cNvPr>
          <p:cNvSpPr/>
          <p:nvPr/>
        </p:nvSpPr>
        <p:spPr>
          <a:xfrm>
            <a:off x="5257800" y="3855656"/>
            <a:ext cx="3200400" cy="230832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42900" indent="-342900">
              <a:buFont typeface="Arial" panose="020B0604020202020204" pitchFamily="34" charset="0"/>
              <a:buChar char="•"/>
            </a:pPr>
            <a:r>
              <a:rPr lang="en-US" sz="2400" dirty="0">
                <a:solidFill>
                  <a:prstClr val="black"/>
                </a:solidFill>
                <a:latin typeface="Georgia" pitchFamily="18" charset="0"/>
              </a:rPr>
              <a:t>Model for di-atomics</a:t>
            </a:r>
          </a:p>
          <a:p>
            <a:pPr marL="342900" indent="-342900">
              <a:buFont typeface="Arial" panose="020B0604020202020204" pitchFamily="34" charset="0"/>
              <a:buChar char="•"/>
            </a:pPr>
            <a:r>
              <a:rPr lang="en-US" sz="2400" dirty="0">
                <a:solidFill>
                  <a:prstClr val="black"/>
                </a:solidFill>
                <a:latin typeface="Georgia" pitchFamily="18" charset="0"/>
              </a:rPr>
              <a:t>Concepts from CM</a:t>
            </a:r>
          </a:p>
          <a:p>
            <a:pPr marL="342900" indent="-342900">
              <a:buFont typeface="Arial" panose="020B0604020202020204" pitchFamily="34" charset="0"/>
              <a:buChar char="•"/>
            </a:pPr>
            <a:r>
              <a:rPr lang="en-US" sz="2400" dirty="0">
                <a:solidFill>
                  <a:prstClr val="black"/>
                </a:solidFill>
                <a:latin typeface="Georgia" pitchFamily="18" charset="0"/>
              </a:rPr>
              <a:t>Reduced mass</a:t>
            </a:r>
          </a:p>
          <a:p>
            <a:pPr marL="342900" indent="-342900">
              <a:buFont typeface="Arial" panose="020B0604020202020204" pitchFamily="34" charset="0"/>
              <a:buChar char="•"/>
            </a:pPr>
            <a:r>
              <a:rPr lang="en-US" sz="2400" i="1" dirty="0">
                <a:solidFill>
                  <a:prstClr val="black"/>
                </a:solidFill>
                <a:latin typeface="Georgia" pitchFamily="18" charset="0"/>
              </a:rPr>
              <a:t>r </a:t>
            </a:r>
            <a:r>
              <a:rPr lang="en-US" sz="2400" dirty="0">
                <a:solidFill>
                  <a:prstClr val="black"/>
                </a:solidFill>
                <a:latin typeface="Georgia" pitchFamily="18" charset="0"/>
              </a:rPr>
              <a:t>constant</a:t>
            </a:r>
          </a:p>
          <a:p>
            <a:pPr marL="342900" indent="-342900">
              <a:buFont typeface="Arial" panose="020B0604020202020204" pitchFamily="34" charset="0"/>
              <a:buChar char="•"/>
            </a:pPr>
            <a:endParaRPr lang="en-US" sz="2400" dirty="0">
              <a:solidFill>
                <a:prstClr val="black"/>
              </a:solidFill>
              <a:latin typeface="Georgia" pitchFamily="18" charset="0"/>
            </a:endParaRPr>
          </a:p>
        </p:txBody>
      </p:sp>
    </p:spTree>
    <p:extLst>
      <p:ext uri="{BB962C8B-B14F-4D97-AF65-F5344CB8AC3E}">
        <p14:creationId xmlns:p14="http://schemas.microsoft.com/office/powerpoint/2010/main" val="246810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17" name="Picture 11" descr="H-atom-1s-c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7550"/>
            <a:ext cx="7239000" cy="487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surfaceplot3.jpg"/>
          <p:cNvPicPr>
            <a:picLocks noChangeAspect="1"/>
          </p:cNvPicPr>
          <p:nvPr/>
        </p:nvPicPr>
        <p:blipFill>
          <a:blip r:embed="rId3" cstate="print"/>
          <a:srcRect l="37083" t="50000" r="47083" b="29259"/>
          <a:stretch>
            <a:fillRect/>
          </a:stretch>
        </p:blipFill>
        <p:spPr>
          <a:xfrm>
            <a:off x="2682167" y="-7158"/>
            <a:ext cx="3794833" cy="2796110"/>
          </a:xfrm>
          <a:prstGeom prst="rect">
            <a:avLst/>
          </a:prstGeom>
        </p:spPr>
      </p:pic>
      <p:graphicFrame>
        <p:nvGraphicFramePr>
          <p:cNvPr id="27" name="Object 8"/>
          <p:cNvGraphicFramePr>
            <a:graphicFrameLocks noChangeAspect="1"/>
          </p:cNvGraphicFramePr>
          <p:nvPr>
            <p:extLst>
              <p:ext uri="{D42A27DB-BD31-4B8C-83A1-F6EECF244321}">
                <p14:modId xmlns:p14="http://schemas.microsoft.com/office/powerpoint/2010/main" val="3529865148"/>
              </p:ext>
            </p:extLst>
          </p:nvPr>
        </p:nvGraphicFramePr>
        <p:xfrm>
          <a:off x="609600" y="990599"/>
          <a:ext cx="3048000" cy="1194205"/>
        </p:xfrm>
        <a:graphic>
          <a:graphicData uri="http://schemas.openxmlformats.org/presentationml/2006/ole">
            <mc:AlternateContent xmlns:mc="http://schemas.openxmlformats.org/markup-compatibility/2006">
              <mc:Choice xmlns:v="urn:schemas-microsoft-com:vml" Requires="v">
                <p:oleObj name="Equation" r:id="rId4" imgW="1397000" imgH="546100" progId="Equation.3">
                  <p:embed/>
                </p:oleObj>
              </mc:Choice>
              <mc:Fallback>
                <p:oleObj name="Equation" r:id="rId4" imgW="1397000" imgH="546100" progId="Equation.3">
                  <p:embed/>
                  <p:pic>
                    <p:nvPicPr>
                      <p:cNvPr id="0" name=""/>
                      <p:cNvPicPr>
                        <a:picLocks noChangeAspect="1" noChangeArrowheads="1"/>
                      </p:cNvPicPr>
                      <p:nvPr/>
                    </p:nvPicPr>
                    <p:blipFill>
                      <a:blip r:embed="rId5"/>
                      <a:srcRect/>
                      <a:stretch>
                        <a:fillRect/>
                      </a:stretch>
                    </p:blipFill>
                    <p:spPr bwMode="auto">
                      <a:xfrm>
                        <a:off x="609600" y="990599"/>
                        <a:ext cx="3048000" cy="1194205"/>
                      </a:xfrm>
                      <a:prstGeom prst="rect">
                        <a:avLst/>
                      </a:prstGeom>
                      <a:noFill/>
                      <a:ln>
                        <a:noFill/>
                      </a:ln>
                      <a:effectLst/>
                    </p:spPr>
                  </p:pic>
                </p:oleObj>
              </mc:Fallback>
            </mc:AlternateContent>
          </a:graphicData>
        </a:graphic>
      </p:graphicFrame>
      <p:sp>
        <p:nvSpPr>
          <p:cNvPr id="28"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31074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Footer Placeholder 2"/>
          <p:cNvSpPr>
            <a:spLocks noGrp="1"/>
          </p:cNvSpPr>
          <p:nvPr>
            <p:ph type="ftr" sz="quarter" idx="11"/>
          </p:nvPr>
        </p:nvSpPr>
        <p:spPr>
          <a:xfrm>
            <a:off x="2359025" y="4530725"/>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6" name="Picture 19" descr="H-atom-2s-rad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25" y="2092325"/>
            <a:ext cx="4038600" cy="293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651162981"/>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3" imgW="3873500" imgH="520700" progId="Equation.3">
                  <p:embed/>
                </p:oleObj>
              </mc:Choice>
              <mc:Fallback>
                <p:oleObj name="Equation" r:id="rId3" imgW="3873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12"/>
          <p:cNvSpPr>
            <a:spLocks noChangeShapeType="1"/>
          </p:cNvSpPr>
          <p:nvPr/>
        </p:nvSpPr>
        <p:spPr bwMode="auto">
          <a:xfrm flipV="1">
            <a:off x="2282825" y="2514600"/>
            <a:ext cx="3279775" cy="1711325"/>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124853984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5" imgW="457002" imgH="393529" progId="Equation.3">
                  <p:embed/>
                </p:oleObj>
              </mc:Choice>
              <mc:Fallback>
                <p:oleObj name="Equation" r:id="rId5" imgW="45700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562301907"/>
              </p:ext>
            </p:extLst>
          </p:nvPr>
        </p:nvGraphicFramePr>
        <p:xfrm>
          <a:off x="2971800" y="5181600"/>
          <a:ext cx="533400" cy="323850"/>
        </p:xfrm>
        <a:graphic>
          <a:graphicData uri="http://schemas.openxmlformats.org/presentationml/2006/ole">
            <mc:AlternateContent xmlns:mc="http://schemas.openxmlformats.org/markup-compatibility/2006">
              <mc:Choice xmlns:v="urn:schemas-microsoft-com:vml" Requires="v">
                <p:oleObj name="Equation" r:id="rId7" imgW="291847" imgH="177646" progId="Equation.3">
                  <p:embed/>
                </p:oleObj>
              </mc:Choice>
              <mc:Fallback>
                <p:oleObj name="Equation" r:id="rId7" imgW="291847"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533400" cy="323850"/>
                      </a:xfrm>
                      <a:prstGeom prst="rect">
                        <a:avLst/>
                      </a:prstGeom>
                      <a:noFill/>
                      <a:ln>
                        <a:noFill/>
                      </a:ln>
                      <a:effectLst/>
                    </p:spPr>
                  </p:pic>
                </p:oleObj>
              </mc:Fallback>
            </mc:AlternateContent>
          </a:graphicData>
        </a:graphic>
      </p:graphicFrame>
      <p:sp>
        <p:nvSpPr>
          <p:cNvPr id="11" name="Line 15"/>
          <p:cNvSpPr>
            <a:spLocks noChangeShapeType="1"/>
          </p:cNvSpPr>
          <p:nvPr/>
        </p:nvSpPr>
        <p:spPr bwMode="auto">
          <a:xfrm>
            <a:off x="3505200" y="5353050"/>
            <a:ext cx="6858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12" name="Object 16"/>
          <p:cNvGraphicFramePr>
            <a:graphicFrameLocks noChangeAspect="1"/>
          </p:cNvGraphicFramePr>
          <p:nvPr>
            <p:extLst>
              <p:ext uri="{D42A27DB-BD31-4B8C-83A1-F6EECF244321}">
                <p14:modId xmlns:p14="http://schemas.microsoft.com/office/powerpoint/2010/main" val="215757389"/>
              </p:ext>
            </p:extLst>
          </p:nvPr>
        </p:nvGraphicFramePr>
        <p:xfrm>
          <a:off x="73025" y="3151188"/>
          <a:ext cx="1371600" cy="763587"/>
        </p:xfrm>
        <a:graphic>
          <a:graphicData uri="http://schemas.openxmlformats.org/presentationml/2006/ole">
            <mc:AlternateContent xmlns:mc="http://schemas.openxmlformats.org/markup-compatibility/2006">
              <mc:Choice xmlns:v="urn:schemas-microsoft-com:vml" Requires="v">
                <p:oleObj name="Equation" r:id="rId9" imgW="977476" imgH="545863" progId="Equation.3">
                  <p:embed/>
                </p:oleObj>
              </mc:Choice>
              <mc:Fallback>
                <p:oleObj name="Equation" r:id="rId9" imgW="977476" imgH="54586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5" y="3151188"/>
                        <a:ext cx="1371600" cy="7635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Line 17"/>
          <p:cNvSpPr>
            <a:spLocks noChangeShapeType="1"/>
          </p:cNvSpPr>
          <p:nvPr/>
        </p:nvSpPr>
        <p:spPr bwMode="auto">
          <a:xfrm flipV="1">
            <a:off x="758825" y="2625725"/>
            <a:ext cx="0" cy="45720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pic>
        <p:nvPicPr>
          <p:cNvPr id="18" name="Picture 17" descr="surfaceplot3.jpg"/>
          <p:cNvPicPr>
            <a:picLocks noChangeAspect="1"/>
          </p:cNvPicPr>
          <p:nvPr/>
        </p:nvPicPr>
        <p:blipFill>
          <a:blip r:embed="rId11" cstate="print"/>
          <a:srcRect l="52917" t="50000" r="31667" b="29259"/>
          <a:stretch>
            <a:fillRect/>
          </a:stretch>
        </p:blipFill>
        <p:spPr>
          <a:xfrm>
            <a:off x="5410200" y="3200400"/>
            <a:ext cx="3725428" cy="2819400"/>
          </a:xfrm>
          <a:prstGeom prst="rect">
            <a:avLst/>
          </a:prstGeom>
        </p:spPr>
      </p:pic>
      <p:sp>
        <p:nvSpPr>
          <p:cNvPr id="19"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59811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285684373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3" imgW="457002" imgH="393529" progId="Equation.3">
                  <p:embed/>
                </p:oleObj>
              </mc:Choice>
              <mc:Fallback>
                <p:oleObj name="Equation" r:id="rId3" imgW="45700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7" name="Footer Placeholder 2"/>
          <p:cNvSpPr>
            <a:spLocks noGrp="1"/>
          </p:cNvSpPr>
          <p:nvPr>
            <p:ph type="ftr" sz="quarter" idx="11"/>
          </p:nvPr>
        </p:nvSpPr>
        <p:spPr>
          <a:xfrm>
            <a:off x="3429000" y="60960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19" name="Picture 2" descr="H-atom-2s-c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126639"/>
            <a:ext cx="6629400" cy="4578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3565525" y="5476875"/>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x/a</a:t>
            </a:r>
          </a:p>
        </p:txBody>
      </p:sp>
      <p:sp>
        <p:nvSpPr>
          <p:cNvPr id="22" name="Line 6"/>
          <p:cNvSpPr>
            <a:spLocks noChangeShapeType="1"/>
          </p:cNvSpPr>
          <p:nvPr/>
        </p:nvSpPr>
        <p:spPr bwMode="auto">
          <a:xfrm>
            <a:off x="4343400" y="579120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3" name="Text Box 7"/>
          <p:cNvSpPr txBox="1">
            <a:spLocks noChangeArrowheads="1"/>
          </p:cNvSpPr>
          <p:nvPr/>
        </p:nvSpPr>
        <p:spPr bwMode="auto">
          <a:xfrm>
            <a:off x="609600" y="5105400"/>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prstClr val="black"/>
                </a:solidFill>
                <a:latin typeface="Calibri"/>
              </a:rPr>
              <a:t>y/a</a:t>
            </a:r>
          </a:p>
        </p:txBody>
      </p:sp>
      <p:sp>
        <p:nvSpPr>
          <p:cNvPr id="24" name="Line 8"/>
          <p:cNvSpPr>
            <a:spLocks noChangeShapeType="1"/>
          </p:cNvSpPr>
          <p:nvPr/>
        </p:nvSpPr>
        <p:spPr bwMode="auto">
          <a:xfrm flipV="1">
            <a:off x="762000" y="4191000"/>
            <a:ext cx="0" cy="914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5" name="Line 9"/>
          <p:cNvSpPr>
            <a:spLocks noChangeShapeType="1"/>
          </p:cNvSpPr>
          <p:nvPr/>
        </p:nvSpPr>
        <p:spPr bwMode="auto">
          <a:xfrm flipV="1">
            <a:off x="4114800" y="4267200"/>
            <a:ext cx="3429000" cy="381000"/>
          </a:xfrm>
          <a:prstGeom prst="line">
            <a:avLst/>
          </a:prstGeom>
          <a:noFill/>
          <a:ln w="57150">
            <a:solidFill>
              <a:srgbClr val="FF3300"/>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6" name="Oval 13"/>
          <p:cNvSpPr>
            <a:spLocks noChangeArrowheads="1"/>
          </p:cNvSpPr>
          <p:nvPr/>
        </p:nvSpPr>
        <p:spPr bwMode="auto">
          <a:xfrm>
            <a:off x="7543800" y="4724400"/>
            <a:ext cx="1219200" cy="1143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7" name="Oval 14"/>
          <p:cNvSpPr>
            <a:spLocks noChangeArrowheads="1"/>
          </p:cNvSpPr>
          <p:nvPr/>
        </p:nvSpPr>
        <p:spPr bwMode="auto">
          <a:xfrm>
            <a:off x="8001000" y="5105400"/>
            <a:ext cx="381000" cy="381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prstClr val="black"/>
                </a:solidFill>
                <a:latin typeface="Calibri"/>
              </a:rPr>
              <a:t>+</a:t>
            </a:r>
          </a:p>
        </p:txBody>
      </p:sp>
      <p:sp>
        <p:nvSpPr>
          <p:cNvPr id="28" name="Text Box 16"/>
          <p:cNvSpPr txBox="1">
            <a:spLocks noChangeArrowheads="1"/>
          </p:cNvSpPr>
          <p:nvPr/>
        </p:nvSpPr>
        <p:spPr bwMode="auto">
          <a:xfrm>
            <a:off x="7680325" y="5019675"/>
            <a:ext cx="30321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a:t>
            </a:r>
          </a:p>
        </p:txBody>
      </p:sp>
      <p:sp>
        <p:nvSpPr>
          <p:cNvPr id="29" name="Line 18"/>
          <p:cNvSpPr>
            <a:spLocks noChangeShapeType="1"/>
          </p:cNvSpPr>
          <p:nvPr/>
        </p:nvSpPr>
        <p:spPr bwMode="auto">
          <a:xfrm>
            <a:off x="5486400" y="1828800"/>
            <a:ext cx="1981200" cy="2286000"/>
          </a:xfrm>
          <a:prstGeom prst="line">
            <a:avLst/>
          </a:prstGeom>
          <a:noFill/>
          <a:ln w="38100">
            <a:solidFill>
              <a:srgbClr val="FF3300"/>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0" name="Text Box 19"/>
          <p:cNvSpPr txBox="1">
            <a:spLocks noChangeArrowheads="1"/>
          </p:cNvSpPr>
          <p:nvPr/>
        </p:nvSpPr>
        <p:spPr bwMode="auto">
          <a:xfrm>
            <a:off x="7007225" y="3886200"/>
            <a:ext cx="179366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31"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32" name="Picture 31" descr="surfaceplot3.jpg"/>
          <p:cNvPicPr>
            <a:picLocks noChangeAspect="1"/>
          </p:cNvPicPr>
          <p:nvPr/>
        </p:nvPicPr>
        <p:blipFill rotWithShape="1">
          <a:blip r:embed="rId6" cstate="print"/>
          <a:srcRect l="53513" t="52724" r="32749" b="30722"/>
          <a:stretch/>
        </p:blipFill>
        <p:spPr>
          <a:xfrm>
            <a:off x="-43427" y="1828800"/>
            <a:ext cx="3320027" cy="2250259"/>
          </a:xfrm>
          <a:prstGeom prst="rect">
            <a:avLst/>
          </a:prstGeom>
        </p:spPr>
      </p:pic>
      <p:graphicFrame>
        <p:nvGraphicFramePr>
          <p:cNvPr id="7" name="Object 4"/>
          <p:cNvGraphicFramePr>
            <a:graphicFrameLocks noChangeAspect="1"/>
          </p:cNvGraphicFramePr>
          <p:nvPr>
            <p:extLst>
              <p:ext uri="{D42A27DB-BD31-4B8C-83A1-F6EECF244321}">
                <p14:modId xmlns:p14="http://schemas.microsoft.com/office/powerpoint/2010/main" val="2215292705"/>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7" imgW="3873500" imgH="520700" progId="Equation.3">
                  <p:embed/>
                </p:oleObj>
              </mc:Choice>
              <mc:Fallback>
                <p:oleObj name="Equation" r:id="rId7" imgW="3873500" imgH="52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8712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0" name="Footer Placeholder 2"/>
          <p:cNvSpPr>
            <a:spLocks noGrp="1"/>
          </p:cNvSpPr>
          <p:nvPr>
            <p:ph type="ftr" sz="quarter" idx="11"/>
          </p:nvPr>
        </p:nvSpPr>
        <p:spPr>
          <a:xfrm>
            <a:off x="3429000" y="5291137"/>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graphicFrame>
        <p:nvGraphicFramePr>
          <p:cNvPr id="31" name="Object 5"/>
          <p:cNvGraphicFramePr>
            <a:graphicFrameLocks noChangeAspect="1"/>
          </p:cNvGraphicFramePr>
          <p:nvPr>
            <p:extLst>
              <p:ext uri="{D42A27DB-BD31-4B8C-83A1-F6EECF244321}">
                <p14:modId xmlns:p14="http://schemas.microsoft.com/office/powerpoint/2010/main" val="1102863651"/>
              </p:ext>
            </p:extLst>
          </p:nvPr>
        </p:nvGraphicFramePr>
        <p:xfrm>
          <a:off x="1146175" y="882650"/>
          <a:ext cx="7205663" cy="847725"/>
        </p:xfrm>
        <a:graphic>
          <a:graphicData uri="http://schemas.openxmlformats.org/presentationml/2006/ole">
            <mc:AlternateContent xmlns:mc="http://schemas.openxmlformats.org/markup-compatibility/2006">
              <mc:Choice xmlns:v="urn:schemas-microsoft-com:vml" Requires="v">
                <p:oleObj name="Equation" r:id="rId2" imgW="4089400" imgH="482600" progId="Equation.3">
                  <p:embed/>
                </p:oleObj>
              </mc:Choice>
              <mc:Fallback>
                <p:oleObj name="Equation" r:id="rId2" imgW="4089400" imgH="482600" progId="Equation.3">
                  <p:embed/>
                  <p:pic>
                    <p:nvPicPr>
                      <p:cNvPr id="0" name=""/>
                      <p:cNvPicPr>
                        <a:picLocks noChangeAspect="1" noChangeArrowheads="1"/>
                      </p:cNvPicPr>
                      <p:nvPr/>
                    </p:nvPicPr>
                    <p:blipFill>
                      <a:blip r:embed="rId3"/>
                      <a:srcRect/>
                      <a:stretch>
                        <a:fillRect/>
                      </a:stretch>
                    </p:blipFill>
                    <p:spPr bwMode="auto">
                      <a:xfrm>
                        <a:off x="1146175" y="882650"/>
                        <a:ext cx="7205663" cy="84772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2" name="Picture 7" descr="H-atom-3s-rad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28812"/>
            <a:ext cx="5257800"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Text Box 8"/>
          <p:cNvSpPr txBox="1">
            <a:spLocks noChangeArrowheads="1"/>
          </p:cNvSpPr>
          <p:nvPr/>
        </p:nvSpPr>
        <p:spPr bwMode="auto">
          <a:xfrm>
            <a:off x="6232525" y="5229225"/>
            <a:ext cx="598488"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prstClr val="black"/>
                </a:solidFill>
                <a:latin typeface="Calibri"/>
              </a:rPr>
              <a:t>r/a</a:t>
            </a:r>
            <a:endParaRPr lang="en-US">
              <a:solidFill>
                <a:prstClr val="black"/>
              </a:solidFill>
              <a:latin typeface="Calibri"/>
            </a:endParaRPr>
          </a:p>
        </p:txBody>
      </p:sp>
      <p:sp>
        <p:nvSpPr>
          <p:cNvPr id="34" name="Line 9"/>
          <p:cNvSpPr>
            <a:spLocks noChangeShapeType="1"/>
          </p:cNvSpPr>
          <p:nvPr/>
        </p:nvSpPr>
        <p:spPr bwMode="auto">
          <a:xfrm>
            <a:off x="6781800" y="5519737"/>
            <a:ext cx="4572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5" name="Line 12"/>
          <p:cNvSpPr>
            <a:spLocks noChangeShapeType="1"/>
          </p:cNvSpPr>
          <p:nvPr/>
        </p:nvSpPr>
        <p:spPr bwMode="auto">
          <a:xfrm flipV="1">
            <a:off x="1676400" y="2700337"/>
            <a:ext cx="48006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6" name="Line 13"/>
          <p:cNvSpPr>
            <a:spLocks noChangeShapeType="1"/>
          </p:cNvSpPr>
          <p:nvPr/>
        </p:nvSpPr>
        <p:spPr bwMode="auto">
          <a:xfrm flipV="1">
            <a:off x="2895600" y="2700337"/>
            <a:ext cx="35814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7" name="Text Box 14"/>
          <p:cNvSpPr txBox="1">
            <a:spLocks noChangeArrowheads="1"/>
          </p:cNvSpPr>
          <p:nvPr/>
        </p:nvSpPr>
        <p:spPr bwMode="auto">
          <a:xfrm>
            <a:off x="6477000" y="2395537"/>
            <a:ext cx="192636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nodes</a:t>
            </a:r>
            <a:endParaRPr lang="en-US" sz="2400" dirty="0">
              <a:solidFill>
                <a:prstClr val="black"/>
              </a:solidFill>
              <a:latin typeface="Georgia"/>
              <a:cs typeface="Georgia"/>
            </a:endParaRPr>
          </a:p>
        </p:txBody>
      </p:sp>
      <p:sp>
        <p:nvSpPr>
          <p:cNvPr id="38" name="Line 15"/>
          <p:cNvSpPr>
            <a:spLocks noChangeShapeType="1"/>
          </p:cNvSpPr>
          <p:nvPr/>
        </p:nvSpPr>
        <p:spPr bwMode="auto">
          <a:xfrm>
            <a:off x="4191000" y="1481137"/>
            <a:ext cx="3048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9" name="Line 17"/>
          <p:cNvSpPr>
            <a:spLocks noChangeShapeType="1"/>
          </p:cNvSpPr>
          <p:nvPr/>
        </p:nvSpPr>
        <p:spPr bwMode="auto">
          <a:xfrm>
            <a:off x="4572000" y="1785937"/>
            <a:ext cx="27432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40" name="Line 18"/>
          <p:cNvSpPr>
            <a:spLocks noChangeShapeType="1"/>
          </p:cNvSpPr>
          <p:nvPr/>
        </p:nvSpPr>
        <p:spPr bwMode="auto">
          <a:xfrm flipH="1" flipV="1">
            <a:off x="6019800" y="1785937"/>
            <a:ext cx="457200" cy="91440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Tree>
    <p:extLst>
      <p:ext uri="{BB962C8B-B14F-4D97-AF65-F5344CB8AC3E}">
        <p14:creationId xmlns:p14="http://schemas.microsoft.com/office/powerpoint/2010/main" val="3939052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4" name="Footer Placeholder 2"/>
          <p:cNvSpPr>
            <a:spLocks noGrp="1"/>
          </p:cNvSpPr>
          <p:nvPr>
            <p:ph type="ftr" sz="quarter" idx="11"/>
          </p:nvPr>
        </p:nvSpPr>
        <p:spPr>
          <a:xfrm>
            <a:off x="3429000" y="57912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15" name="Object 3"/>
          <p:cNvGraphicFramePr>
            <a:graphicFrameLocks noChangeAspect="1"/>
          </p:cNvGraphicFramePr>
          <p:nvPr>
            <p:extLst>
              <p:ext uri="{D42A27DB-BD31-4B8C-83A1-F6EECF244321}">
                <p14:modId xmlns:p14="http://schemas.microsoft.com/office/powerpoint/2010/main" val="2805124419"/>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2" imgW="2971800" imgH="520700" progId="Equation.3">
                  <p:embed/>
                </p:oleObj>
              </mc:Choice>
              <mc:Fallback>
                <p:oleObj name="Equation" r:id="rId2" imgW="2971800" imgH="520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664473572"/>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4" imgW="838200" imgH="190500" progId="Equation.3">
                  <p:embed/>
                </p:oleObj>
              </mc:Choice>
              <mc:Fallback>
                <p:oleObj name="Equation" r:id="rId4" imgW="8382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 name="Text Box 8"/>
          <p:cNvSpPr txBox="1">
            <a:spLocks noChangeArrowheads="1"/>
          </p:cNvSpPr>
          <p:nvPr/>
        </p:nvSpPr>
        <p:spPr bwMode="auto">
          <a:xfrm>
            <a:off x="1050925" y="2586335"/>
            <a:ext cx="679990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Part starts with a zero at r=0; so does </a:t>
            </a:r>
            <a:r>
              <a:rPr lang="en-US" sz="2400" i="1" dirty="0">
                <a:solidFill>
                  <a:prstClr val="black"/>
                </a:solidFill>
                <a:latin typeface="Georgia"/>
                <a:cs typeface="Georgia"/>
                <a:sym typeface="Symbol" charset="0"/>
              </a:rPr>
              <a:t></a:t>
            </a:r>
            <a:endParaRPr lang="en-US" sz="2400" dirty="0">
              <a:solidFill>
                <a:prstClr val="black"/>
              </a:solidFill>
              <a:latin typeface="Georgia"/>
              <a:cs typeface="Georgia"/>
            </a:endParaRPr>
          </a:p>
        </p:txBody>
      </p:sp>
      <p:graphicFrame>
        <p:nvGraphicFramePr>
          <p:cNvPr id="22" name="Object 9"/>
          <p:cNvGraphicFramePr>
            <a:graphicFrameLocks noChangeAspect="1"/>
          </p:cNvGraphicFramePr>
          <p:nvPr>
            <p:extLst>
              <p:ext uri="{D42A27DB-BD31-4B8C-83A1-F6EECF244321}">
                <p14:modId xmlns:p14="http://schemas.microsoft.com/office/powerpoint/2010/main" val="3116189267"/>
              </p:ext>
            </p:extLst>
          </p:nvPr>
        </p:nvGraphicFramePr>
        <p:xfrm>
          <a:off x="1143000" y="3200400"/>
          <a:ext cx="5410200" cy="550863"/>
        </p:xfrm>
        <a:graphic>
          <a:graphicData uri="http://schemas.openxmlformats.org/presentationml/2006/ole">
            <mc:AlternateContent xmlns:mc="http://schemas.openxmlformats.org/markup-compatibility/2006">
              <mc:Choice xmlns:v="urn:schemas-microsoft-com:vml" Requires="v">
                <p:oleObj name="Equation" r:id="rId6" imgW="2971800" imgH="304800" progId="Equation.3">
                  <p:embed/>
                </p:oleObj>
              </mc:Choice>
              <mc:Fallback>
                <p:oleObj name="Equation" r:id="rId6" imgW="2971800" imgH="304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200400"/>
                        <a:ext cx="5410200" cy="5508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Line 10"/>
          <p:cNvSpPr>
            <a:spLocks noChangeShapeType="1"/>
          </p:cNvSpPr>
          <p:nvPr/>
        </p:nvSpPr>
        <p:spPr bwMode="auto">
          <a:xfrm>
            <a:off x="4114800" y="3733800"/>
            <a:ext cx="5334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2760286380"/>
              </p:ext>
            </p:extLst>
          </p:nvPr>
        </p:nvGraphicFramePr>
        <p:xfrm>
          <a:off x="5562600" y="6337300"/>
          <a:ext cx="609600" cy="368300"/>
        </p:xfrm>
        <a:graphic>
          <a:graphicData uri="http://schemas.openxmlformats.org/presentationml/2006/ole">
            <mc:AlternateContent xmlns:mc="http://schemas.openxmlformats.org/markup-compatibility/2006">
              <mc:Choice xmlns:v="urn:schemas-microsoft-com:vml" Requires="v">
                <p:oleObj name="Equation" r:id="rId8" imgW="317225" imgH="190335" progId="Equation.3">
                  <p:embed/>
                </p:oleObj>
              </mc:Choice>
              <mc:Fallback>
                <p:oleObj name="Equation" r:id="rId8" imgW="317225" imgH="1903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6337300"/>
                        <a:ext cx="609600" cy="36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 name="Line 14"/>
          <p:cNvSpPr>
            <a:spLocks noChangeShapeType="1"/>
          </p:cNvSpPr>
          <p:nvPr/>
        </p:nvSpPr>
        <p:spPr bwMode="auto">
          <a:xfrm>
            <a:off x="6248400" y="6553200"/>
            <a:ext cx="3048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7" name="Line 15"/>
          <p:cNvSpPr>
            <a:spLocks noChangeShapeType="1"/>
          </p:cNvSpPr>
          <p:nvPr/>
        </p:nvSpPr>
        <p:spPr bwMode="auto">
          <a:xfrm flipV="1">
            <a:off x="304800" y="3810000"/>
            <a:ext cx="0" cy="1219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16"/>
          <p:cNvSpPr txBox="1">
            <a:spLocks noChangeArrowheads="1"/>
          </p:cNvSpPr>
          <p:nvPr/>
        </p:nvSpPr>
        <p:spPr bwMode="auto">
          <a:xfrm>
            <a:off x="3944529" y="3962400"/>
            <a:ext cx="2456271" cy="461665"/>
          </a:xfrm>
          <a:prstGeom prst="rect">
            <a:avLst/>
          </a:prstGeom>
          <a:solidFill>
            <a:srgbClr val="DDDDDD"/>
          </a:solidFill>
          <a:ln w="12700">
            <a:solidFill>
              <a:srgbClr val="F214D2"/>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No radial node !</a:t>
            </a:r>
            <a:endParaRPr lang="en-US" sz="2400">
              <a:solidFill>
                <a:prstClr val="black"/>
              </a:solidFill>
              <a:latin typeface="Georgia"/>
              <a:cs typeface="Georgia"/>
            </a:endParaRPr>
          </a:p>
        </p:txBody>
      </p:sp>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sp>
        <p:nvSpPr>
          <p:cNvPr id="30"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20" name="Picture 19" descr="surfaceplot5.jpg"/>
          <p:cNvPicPr>
            <a:picLocks noChangeAspect="1"/>
          </p:cNvPicPr>
          <p:nvPr/>
        </p:nvPicPr>
        <p:blipFill>
          <a:blip r:embed="rId10" cstate="print"/>
          <a:srcRect l="36667" t="29383" r="48402" b="50000"/>
          <a:stretch>
            <a:fillRect/>
          </a:stretch>
        </p:blipFill>
        <p:spPr>
          <a:xfrm>
            <a:off x="5867400" y="3627133"/>
            <a:ext cx="3276600" cy="2545067"/>
          </a:xfrm>
          <a:prstGeom prst="rect">
            <a:avLst/>
          </a:prstGeom>
        </p:spPr>
      </p:pic>
      <p:pic>
        <p:nvPicPr>
          <p:cNvPr id="24" name="Picture 11" descr="H-atom_R2p_radi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3862388"/>
            <a:ext cx="6029325" cy="2386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896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2603172180"/>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2" imgW="838200" imgH="190500" progId="Equation.3">
                  <p:embed/>
                </p:oleObj>
              </mc:Choice>
              <mc:Fallback>
                <p:oleObj name="Equation" r:id="rId2" imgW="838200" imgH="1905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12" name="Rectangle 1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4084266930"/>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5" imgW="2971800" imgH="520700" progId="Equation.3">
                  <p:embed/>
                </p:oleObj>
              </mc:Choice>
              <mc:Fallback>
                <p:oleObj name="Equation" r:id="rId5" imgW="29718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2189125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tom-3p-cont-z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7"/>
            <a:ext cx="9144000" cy="637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3717925" y="6499522"/>
            <a:ext cx="674884"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solidFill>
                  <a:prstClr val="black"/>
                </a:solidFill>
                <a:latin typeface="Georgia"/>
                <a:cs typeface="Georgia"/>
              </a:rPr>
              <a:t>z/a</a:t>
            </a:r>
            <a:endParaRPr lang="en-US" sz="2400" dirty="0">
              <a:solidFill>
                <a:prstClr val="black"/>
              </a:solidFill>
              <a:latin typeface="Georgia"/>
              <a:cs typeface="Georgia"/>
            </a:endParaRPr>
          </a:p>
        </p:txBody>
      </p:sp>
      <p:sp>
        <p:nvSpPr>
          <p:cNvPr id="4" name="Text Box 5"/>
          <p:cNvSpPr txBox="1">
            <a:spLocks noChangeArrowheads="1"/>
          </p:cNvSpPr>
          <p:nvPr/>
        </p:nvSpPr>
        <p:spPr bwMode="auto">
          <a:xfrm>
            <a:off x="8213725" y="3598862"/>
            <a:ext cx="69412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a:solidFill>
                  <a:prstClr val="black"/>
                </a:solidFill>
                <a:latin typeface="Georgia"/>
                <a:cs typeface="Georgia"/>
              </a:rPr>
              <a:t>x/a</a:t>
            </a:r>
            <a:endParaRPr lang="en-US" sz="2400">
              <a:solidFill>
                <a:prstClr val="black"/>
              </a:solidFill>
              <a:latin typeface="Georgia"/>
              <a:cs typeface="Georgia"/>
            </a:endParaRPr>
          </a:p>
        </p:txBody>
      </p:sp>
      <p:sp>
        <p:nvSpPr>
          <p:cNvPr id="5" name="Line 6"/>
          <p:cNvSpPr>
            <a:spLocks noChangeShapeType="1"/>
          </p:cNvSpPr>
          <p:nvPr/>
        </p:nvSpPr>
        <p:spPr bwMode="auto">
          <a:xfrm>
            <a:off x="4343400" y="6756400"/>
            <a:ext cx="9906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6" name="Line 7"/>
          <p:cNvSpPr>
            <a:spLocks noChangeShapeType="1"/>
          </p:cNvSpPr>
          <p:nvPr/>
        </p:nvSpPr>
        <p:spPr bwMode="auto">
          <a:xfrm flipV="1">
            <a:off x="9144000" y="3455987"/>
            <a:ext cx="0" cy="609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7" name="Line 8"/>
          <p:cNvSpPr>
            <a:spLocks noChangeShapeType="1"/>
          </p:cNvSpPr>
          <p:nvPr/>
        </p:nvSpPr>
        <p:spPr bwMode="auto">
          <a:xfrm flipV="1">
            <a:off x="7848600" y="3532187"/>
            <a:ext cx="0" cy="838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8" name="Text Box 9"/>
          <p:cNvSpPr txBox="1">
            <a:spLocks noChangeArrowheads="1"/>
          </p:cNvSpPr>
          <p:nvPr/>
        </p:nvSpPr>
        <p:spPr bwMode="auto">
          <a:xfrm>
            <a:off x="4724400" y="2008187"/>
            <a:ext cx="2166165" cy="830997"/>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Angular node</a:t>
            </a:r>
          </a:p>
          <a:p>
            <a:pPr>
              <a:defRPr/>
            </a:pPr>
            <a:r>
              <a:rPr lang="en-US" sz="2400" i="1">
                <a:solidFill>
                  <a:prstClr val="black"/>
                </a:solidFill>
                <a:latin typeface="Georgia"/>
                <a:cs typeface="Georgia"/>
              </a:rPr>
              <a:t>z=0</a:t>
            </a:r>
          </a:p>
        </p:txBody>
      </p:sp>
      <p:sp>
        <p:nvSpPr>
          <p:cNvPr id="9" name="Line 10"/>
          <p:cNvSpPr>
            <a:spLocks noChangeShapeType="1"/>
          </p:cNvSpPr>
          <p:nvPr/>
        </p:nvSpPr>
        <p:spPr bwMode="auto">
          <a:xfrm flipH="1">
            <a:off x="3962400" y="2312987"/>
            <a:ext cx="762000" cy="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1" name="Text Box 13"/>
          <p:cNvSpPr txBox="1">
            <a:spLocks noChangeArrowheads="1"/>
          </p:cNvSpPr>
          <p:nvPr/>
        </p:nvSpPr>
        <p:spPr bwMode="auto">
          <a:xfrm>
            <a:off x="4187825" y="3675062"/>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a:t>
            </a:r>
          </a:p>
        </p:txBody>
      </p:sp>
      <p:sp>
        <p:nvSpPr>
          <p:cNvPr id="12" name="Text Box 14"/>
          <p:cNvSpPr txBox="1">
            <a:spLocks noChangeArrowheads="1"/>
          </p:cNvSpPr>
          <p:nvPr/>
        </p:nvSpPr>
        <p:spPr bwMode="auto">
          <a:xfrm>
            <a:off x="3260725" y="3532187"/>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_</a:t>
            </a:r>
          </a:p>
        </p:txBody>
      </p:sp>
      <p:sp>
        <p:nvSpPr>
          <p:cNvPr id="13" name="Text Box 15"/>
          <p:cNvSpPr txBox="1">
            <a:spLocks noChangeArrowheads="1"/>
          </p:cNvSpPr>
          <p:nvPr/>
        </p:nvSpPr>
        <p:spPr bwMode="auto">
          <a:xfrm>
            <a:off x="4479925" y="5056187"/>
            <a:ext cx="2067023"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4" name="Text Box 16"/>
          <p:cNvSpPr txBox="1">
            <a:spLocks noChangeArrowheads="1"/>
          </p:cNvSpPr>
          <p:nvPr/>
        </p:nvSpPr>
        <p:spPr bwMode="auto">
          <a:xfrm>
            <a:off x="1524000" y="5056187"/>
            <a:ext cx="1984218"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5" name="Text Box 17"/>
          <p:cNvSpPr txBox="1">
            <a:spLocks noChangeArrowheads="1"/>
          </p:cNvSpPr>
          <p:nvPr/>
        </p:nvSpPr>
        <p:spPr bwMode="auto">
          <a:xfrm>
            <a:off x="974725" y="2379662"/>
            <a:ext cx="1751182"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same value</a:t>
            </a:r>
            <a:endParaRPr lang="en-US" sz="2400">
              <a:solidFill>
                <a:prstClr val="black"/>
              </a:solidFill>
              <a:latin typeface="Georgia"/>
              <a:cs typeface="Georgia"/>
            </a:endParaRPr>
          </a:p>
        </p:txBody>
      </p:sp>
      <p:sp>
        <p:nvSpPr>
          <p:cNvPr id="16" name="Line 19"/>
          <p:cNvSpPr>
            <a:spLocks noChangeShapeType="1"/>
          </p:cNvSpPr>
          <p:nvPr/>
        </p:nvSpPr>
        <p:spPr bwMode="auto">
          <a:xfrm>
            <a:off x="2743200" y="2617787"/>
            <a:ext cx="381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Line 20"/>
          <p:cNvSpPr>
            <a:spLocks noChangeShapeType="1"/>
          </p:cNvSpPr>
          <p:nvPr/>
        </p:nvSpPr>
        <p:spPr bwMode="auto">
          <a:xfrm>
            <a:off x="2743200" y="2617787"/>
            <a:ext cx="1905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pic>
        <p:nvPicPr>
          <p:cNvPr id="20" name="Picture 23" descr="H-atom-2p-l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294187"/>
            <a:ext cx="1438275"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835577354"/>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4" imgW="2971800" imgH="520700" progId="Equation.3">
                  <p:embed/>
                </p:oleObj>
              </mc:Choice>
              <mc:Fallback>
                <p:oleObj name="Equation" r:id="rId4" imgW="29718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127051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8130" name="Picture 2" descr="H-atom-2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3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1" name="Text Box 3"/>
          <p:cNvSpPr txBox="1">
            <a:spLocks noChangeArrowheads="1"/>
          </p:cNvSpPr>
          <p:nvPr/>
        </p:nvSpPr>
        <p:spPr bwMode="auto">
          <a:xfrm>
            <a:off x="4327525" y="2124075"/>
            <a:ext cx="3841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a:t>
            </a:r>
          </a:p>
        </p:txBody>
      </p:sp>
      <p:sp>
        <p:nvSpPr>
          <p:cNvPr id="58372" name="Text Box 4"/>
          <p:cNvSpPr txBox="1">
            <a:spLocks noChangeArrowheads="1"/>
          </p:cNvSpPr>
          <p:nvPr/>
        </p:nvSpPr>
        <p:spPr bwMode="auto">
          <a:xfrm>
            <a:off x="4327525" y="4029075"/>
            <a:ext cx="3619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_</a:t>
            </a:r>
            <a:endParaRPr lang="en-US" sz="2800">
              <a:solidFill>
                <a:srgbClr val="402000"/>
              </a:solidFill>
              <a:latin typeface="Times New Roman" charset="0"/>
              <a:ea typeface="ＭＳ Ｐゴシック" charset="0"/>
              <a:cs typeface="ＭＳ Ｐゴシック" charset="0"/>
            </a:endParaRPr>
          </a:p>
        </p:txBody>
      </p:sp>
      <p:sp>
        <p:nvSpPr>
          <p:cNvPr id="58373" name="Text Box 5"/>
          <p:cNvSpPr txBox="1">
            <a:spLocks noChangeArrowheads="1"/>
          </p:cNvSpPr>
          <p:nvPr/>
        </p:nvSpPr>
        <p:spPr bwMode="auto">
          <a:xfrm>
            <a:off x="365125" y="171450"/>
            <a:ext cx="70151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Constant Probability Surface</a:t>
            </a:r>
            <a:endParaRPr lang="en-US" sz="2800">
              <a:solidFill>
                <a:srgbClr val="402000"/>
              </a:solidFill>
              <a:latin typeface="Times New Roman" charset="0"/>
              <a:ea typeface="ＭＳ Ｐゴシック" charset="0"/>
              <a:cs typeface="ＭＳ Ｐゴシック" charset="0"/>
            </a:endParaRPr>
          </a:p>
        </p:txBody>
      </p:sp>
      <p:sp>
        <p:nvSpPr>
          <p:cNvPr id="6"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81903724"/>
      </p:ext>
    </p:extLst>
  </p:cSld>
  <p:clrMapOvr>
    <a:masterClrMapping/>
  </p:clrMapOvr>
  <p:transition>
    <p:cut/>
    <p:sndAc>
      <p:stSnd>
        <p:snd r:embed="rId2" name="PROJCTOR.WAV"/>
      </p:stSnd>
    </p:sndAc>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9154" name="Picture 2" descr="H-atom-2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6984683"/>
      </p:ext>
    </p:extLst>
  </p:cSld>
  <p:clrMapOvr>
    <a:masterClrMapping/>
  </p:clrMapOvr>
  <p:transition>
    <p:cut/>
    <p:sndAc>
      <p:stSnd>
        <p:snd r:embed="rId2" name="PROJCTOR.WAV"/>
      </p:stSnd>
    </p:sndAc>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extLst>
              <p:ext uri="{D42A27DB-BD31-4B8C-83A1-F6EECF244321}">
                <p14:modId xmlns:p14="http://schemas.microsoft.com/office/powerpoint/2010/main" val="2111705944"/>
              </p:ext>
            </p:extLst>
          </p:nvPr>
        </p:nvGraphicFramePr>
        <p:xfrm>
          <a:off x="1025525" y="946150"/>
          <a:ext cx="5233988" cy="2871788"/>
        </p:xfrm>
        <a:graphic>
          <a:graphicData uri="http://schemas.openxmlformats.org/presentationml/2006/ole">
            <mc:AlternateContent xmlns:mc="http://schemas.openxmlformats.org/markup-compatibility/2006">
              <mc:Choice xmlns:v="urn:schemas-microsoft-com:vml" Requires="v">
                <p:oleObj name="Equation" r:id="rId2" imgW="2997200" imgH="1638300" progId="Equation.3">
                  <p:embed/>
                </p:oleObj>
              </mc:Choice>
              <mc:Fallback>
                <p:oleObj name="Equation" r:id="rId2" imgW="2997200" imgH="1638300" progId="Equation.3">
                  <p:embed/>
                  <p:pic>
                    <p:nvPicPr>
                      <p:cNvPr id="0" name=""/>
                      <p:cNvPicPr>
                        <a:picLocks noChangeAspect="1" noChangeArrowheads="1"/>
                      </p:cNvPicPr>
                      <p:nvPr/>
                    </p:nvPicPr>
                    <p:blipFill>
                      <a:blip r:embed="rId3"/>
                      <a:srcRect/>
                      <a:stretch>
                        <a:fillRect/>
                      </a:stretch>
                    </p:blipFill>
                    <p:spPr bwMode="auto">
                      <a:xfrm>
                        <a:off x="1025525" y="946150"/>
                        <a:ext cx="5233988" cy="2871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extLst>
              <p:ext uri="{D42A27DB-BD31-4B8C-83A1-F6EECF244321}">
                <p14:modId xmlns:p14="http://schemas.microsoft.com/office/powerpoint/2010/main" val="11950286"/>
              </p:ext>
            </p:extLst>
          </p:nvPr>
        </p:nvGraphicFramePr>
        <p:xfrm>
          <a:off x="1035050" y="4287838"/>
          <a:ext cx="6943725" cy="1936750"/>
        </p:xfrm>
        <a:graphic>
          <a:graphicData uri="http://schemas.openxmlformats.org/presentationml/2006/ole">
            <mc:AlternateContent xmlns:mc="http://schemas.openxmlformats.org/markup-compatibility/2006">
              <mc:Choice xmlns:v="urn:schemas-microsoft-com:vml" Requires="v">
                <p:oleObj name="Equation" r:id="rId4" imgW="3975100" imgH="1104900" progId="Equation.3">
                  <p:embed/>
                </p:oleObj>
              </mc:Choice>
              <mc:Fallback>
                <p:oleObj name="Equation" r:id="rId4" imgW="3975100" imgH="1104900" progId="Equation.3">
                  <p:embed/>
                  <p:pic>
                    <p:nvPicPr>
                      <p:cNvPr id="0" name=""/>
                      <p:cNvPicPr>
                        <a:picLocks noChangeAspect="1" noChangeArrowheads="1"/>
                      </p:cNvPicPr>
                      <p:nvPr/>
                    </p:nvPicPr>
                    <p:blipFill>
                      <a:blip r:embed="rId5"/>
                      <a:srcRect/>
                      <a:stretch>
                        <a:fillRect/>
                      </a:stretch>
                    </p:blipFill>
                    <p:spPr bwMode="auto">
                      <a:xfrm>
                        <a:off x="1035050" y="4287838"/>
                        <a:ext cx="6943725" cy="193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6934200" y="25146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2" name="Rectangle 1"/>
          <p:cNvSpPr/>
          <p:nvPr/>
        </p:nvSpPr>
        <p:spPr>
          <a:xfrm>
            <a:off x="1828800" y="4343400"/>
            <a:ext cx="40386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914400" y="44196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5867400" y="5334000"/>
            <a:ext cx="2209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1752600" y="5257800"/>
            <a:ext cx="4114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838200" y="53340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6451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 grpId="0" animBg="1"/>
      <p:bldP spid="10"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F22391-C6F0-794E-BFB3-848E5682049C}"/>
              </a:ext>
            </a:extLst>
          </p:cNvPr>
          <p:cNvSpPr/>
          <p:nvPr/>
        </p:nvSpPr>
        <p:spPr>
          <a:xfrm>
            <a:off x="1364342" y="76200"/>
            <a:ext cx="5943600" cy="369332"/>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A rotating diatomic molecule</a:t>
            </a:r>
          </a:p>
        </p:txBody>
      </p:sp>
      <p:sp>
        <p:nvSpPr>
          <p:cNvPr id="61" name="TextBox 60">
            <a:extLst>
              <a:ext uri="{FF2B5EF4-FFF2-40B4-BE49-F238E27FC236}">
                <a16:creationId xmlns:a16="http://schemas.microsoft.com/office/drawing/2014/main" id="{6FAC739E-620D-4D4A-A18B-94B9CE4147C7}"/>
              </a:ext>
            </a:extLst>
          </p:cNvPr>
          <p:cNvSpPr txBox="1"/>
          <p:nvPr/>
        </p:nvSpPr>
        <p:spPr>
          <a:xfrm>
            <a:off x="2417443" y="4926430"/>
            <a:ext cx="4339650" cy="300082"/>
          </a:xfrm>
          <a:prstGeom prst="rect">
            <a:avLst/>
          </a:prstGeom>
          <a:noFill/>
        </p:spPr>
        <p:txBody>
          <a:bodyPr wrap="none" rtlCol="0">
            <a:spAutoFit/>
          </a:bodyPr>
          <a:lstStyle/>
          <a:p>
            <a:r>
              <a:rPr lang="en-US" sz="1350" b="1" dirty="0">
                <a:latin typeface="Georgia" panose="02040502050405020303" pitchFamily="18" charset="0"/>
              </a:rPr>
              <a:t>Reduced mass: </a:t>
            </a:r>
            <a:r>
              <a:rPr lang="en-US" sz="1350" dirty="0">
                <a:latin typeface="Georgia" panose="02040502050405020303" pitchFamily="18" charset="0"/>
              </a:rPr>
              <a:t>From two body to one body problem</a:t>
            </a:r>
          </a:p>
        </p:txBody>
      </p:sp>
      <p:pic>
        <p:nvPicPr>
          <p:cNvPr id="30" name="Picture 29">
            <a:extLst>
              <a:ext uri="{FF2B5EF4-FFF2-40B4-BE49-F238E27FC236}">
                <a16:creationId xmlns:a16="http://schemas.microsoft.com/office/drawing/2014/main" id="{71848484-4C6B-8442-8C6E-79B3A78E9E7B}"/>
              </a:ext>
            </a:extLst>
          </p:cNvPr>
          <p:cNvPicPr>
            <a:picLocks noChangeAspect="1"/>
          </p:cNvPicPr>
          <p:nvPr/>
        </p:nvPicPr>
        <p:blipFill>
          <a:blip r:embed="rId3"/>
          <a:stretch>
            <a:fillRect/>
          </a:stretch>
        </p:blipFill>
        <p:spPr>
          <a:xfrm>
            <a:off x="914193" y="2096239"/>
            <a:ext cx="3206325" cy="2099717"/>
          </a:xfrm>
          <a:prstGeom prst="rect">
            <a:avLst/>
          </a:prstGeom>
        </p:spPr>
      </p:pic>
      <p:cxnSp>
        <p:nvCxnSpPr>
          <p:cNvPr id="31" name="Straight Connector 30">
            <a:extLst>
              <a:ext uri="{FF2B5EF4-FFF2-40B4-BE49-F238E27FC236}">
                <a16:creationId xmlns:a16="http://schemas.microsoft.com/office/drawing/2014/main" id="{A06BBBE9-EA2F-B342-9EC9-EE7927378C4D}"/>
              </a:ext>
            </a:extLst>
          </p:cNvPr>
          <p:cNvCxnSpPr/>
          <p:nvPr/>
        </p:nvCxnSpPr>
        <p:spPr>
          <a:xfrm flipV="1">
            <a:off x="6834894" y="2783322"/>
            <a:ext cx="699113" cy="465759"/>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25D4B479-3025-EF49-B9CD-CFD59E70BB75}"/>
              </a:ext>
            </a:extLst>
          </p:cNvPr>
          <p:cNvSpPr/>
          <p:nvPr/>
        </p:nvSpPr>
        <p:spPr>
          <a:xfrm>
            <a:off x="5800727" y="2296716"/>
            <a:ext cx="1851660" cy="1854155"/>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41" name="Straight Arrow Connector 40">
            <a:extLst>
              <a:ext uri="{FF2B5EF4-FFF2-40B4-BE49-F238E27FC236}">
                <a16:creationId xmlns:a16="http://schemas.microsoft.com/office/drawing/2014/main" id="{CC200532-47C5-274C-92A2-52DE9F9B0B08}"/>
              </a:ext>
            </a:extLst>
          </p:cNvPr>
          <p:cNvCxnSpPr/>
          <p:nvPr/>
        </p:nvCxnSpPr>
        <p:spPr>
          <a:xfrm>
            <a:off x="7547507" y="2801381"/>
            <a:ext cx="82829" cy="155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419499E-C453-EE4A-8BFB-CDADC699B741}"/>
              </a:ext>
            </a:extLst>
          </p:cNvPr>
          <p:cNvSpPr txBox="1"/>
          <p:nvPr/>
        </p:nvSpPr>
        <p:spPr>
          <a:xfrm>
            <a:off x="7499749" y="2353544"/>
            <a:ext cx="317716" cy="369332"/>
          </a:xfrm>
          <a:prstGeom prst="rect">
            <a:avLst/>
          </a:prstGeom>
          <a:noFill/>
        </p:spPr>
        <p:txBody>
          <a:bodyPr wrap="none" rtlCol="0">
            <a:spAutoFit/>
          </a:bodyPr>
          <a:lstStyle/>
          <a:p>
            <a:r>
              <a:rPr lang="en-US" i="1" dirty="0">
                <a:latin typeface="Symbol" charset="2"/>
                <a:cs typeface="Symbol" charset="2"/>
              </a:rPr>
              <a:t>m</a:t>
            </a:r>
          </a:p>
        </p:txBody>
      </p:sp>
      <p:sp>
        <p:nvSpPr>
          <p:cNvPr id="43" name="TextBox 42">
            <a:extLst>
              <a:ext uri="{FF2B5EF4-FFF2-40B4-BE49-F238E27FC236}">
                <a16:creationId xmlns:a16="http://schemas.microsoft.com/office/drawing/2014/main" id="{6B656B28-8439-5245-97D1-FCF1BBBB4DB8}"/>
              </a:ext>
            </a:extLst>
          </p:cNvPr>
          <p:cNvSpPr txBox="1"/>
          <p:nvPr/>
        </p:nvSpPr>
        <p:spPr>
          <a:xfrm>
            <a:off x="6834893" y="2766040"/>
            <a:ext cx="473049" cy="369332"/>
          </a:xfrm>
          <a:prstGeom prst="rect">
            <a:avLst/>
          </a:prstGeom>
          <a:noFill/>
        </p:spPr>
        <p:txBody>
          <a:bodyPr wrap="square" rtlCol="0">
            <a:spAutoFit/>
          </a:bodyPr>
          <a:lstStyle/>
          <a:p>
            <a:r>
              <a:rPr lang="en-AU" b="1" i="1" dirty="0">
                <a:solidFill>
                  <a:srgbClr val="000000"/>
                </a:solidFill>
                <a:latin typeface="Georgia"/>
              </a:rPr>
              <a:t>r</a:t>
            </a:r>
            <a:r>
              <a:rPr lang="en-AU" b="1" i="1" baseline="-25000" dirty="0">
                <a:solidFill>
                  <a:srgbClr val="000000"/>
                </a:solidFill>
                <a:latin typeface="Georgia"/>
              </a:rPr>
              <a:t>0</a:t>
            </a:r>
            <a:endParaRPr lang="en-US" baseline="-25000" dirty="0">
              <a:solidFill>
                <a:srgbClr val="000000"/>
              </a:solidFill>
              <a:latin typeface="Georgia"/>
            </a:endParaRPr>
          </a:p>
        </p:txBody>
      </p:sp>
      <p:sp>
        <p:nvSpPr>
          <p:cNvPr id="44" name="Oval 43">
            <a:extLst>
              <a:ext uri="{FF2B5EF4-FFF2-40B4-BE49-F238E27FC236}">
                <a16:creationId xmlns:a16="http://schemas.microsoft.com/office/drawing/2014/main" id="{56E70316-FED3-F247-B7C9-E3B3667E1AFF}"/>
              </a:ext>
            </a:extLst>
          </p:cNvPr>
          <p:cNvSpPr/>
          <p:nvPr/>
        </p:nvSpPr>
        <p:spPr>
          <a:xfrm>
            <a:off x="7484895" y="2708316"/>
            <a:ext cx="116322" cy="123310"/>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214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1" name="Footer Placeholder 2"/>
          <p:cNvSpPr>
            <a:spLocks noGrp="1"/>
          </p:cNvSpPr>
          <p:nvPr>
            <p:ph type="ftr" sz="quarter" idx="11"/>
          </p:nvPr>
        </p:nvSpPr>
        <p:spPr>
          <a:xfrm>
            <a:off x="3429000" y="51689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24" name="Object 3"/>
          <p:cNvGraphicFramePr>
            <a:graphicFrameLocks noChangeAspect="1"/>
          </p:cNvGraphicFramePr>
          <p:nvPr>
            <p:extLst>
              <p:ext uri="{D42A27DB-BD31-4B8C-83A1-F6EECF244321}">
                <p14:modId xmlns:p14="http://schemas.microsoft.com/office/powerpoint/2010/main" val="3715830413"/>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Equation" r:id="rId2" imgW="4521200" imgH="495300" progId="Equation.3">
                  <p:embed/>
                </p:oleObj>
              </mc:Choice>
              <mc:Fallback>
                <p:oleObj name="Equation" r:id="rId2" imgW="4521200" imgH="495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097660952"/>
              </p:ext>
            </p:extLst>
          </p:nvPr>
        </p:nvGraphicFramePr>
        <p:xfrm>
          <a:off x="1014413" y="1739900"/>
          <a:ext cx="6429375" cy="814388"/>
        </p:xfrm>
        <a:graphic>
          <a:graphicData uri="http://schemas.openxmlformats.org/presentationml/2006/ole">
            <mc:AlternateContent xmlns:mc="http://schemas.openxmlformats.org/markup-compatibility/2006">
              <mc:Choice xmlns:v="urn:schemas-microsoft-com:vml" Requires="v">
                <p:oleObj name="Equation" r:id="rId4" imgW="3898900" imgH="495300" progId="Equation.3">
                  <p:embed/>
                </p:oleObj>
              </mc:Choice>
              <mc:Fallback>
                <p:oleObj name="Equation" r:id="rId4" imgW="38989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3" y="1739900"/>
                        <a:ext cx="6429375" cy="814388"/>
                      </a:xfrm>
                      <a:prstGeom prst="rect">
                        <a:avLst/>
                      </a:prstGeom>
                      <a:solidFill>
                        <a:srgbClr val="EAEAEA"/>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9"/>
          <p:cNvGrpSpPr/>
          <p:nvPr/>
        </p:nvGrpSpPr>
        <p:grpSpPr>
          <a:xfrm>
            <a:off x="1600200" y="2501900"/>
            <a:ext cx="6248400" cy="3594100"/>
            <a:chOff x="1600200" y="2501900"/>
            <a:chExt cx="6248400" cy="3594100"/>
          </a:xfrm>
        </p:grpSpPr>
        <p:pic>
          <p:nvPicPr>
            <p:cNvPr id="26" name="Picture 6" descr="H-atom-R3p-rad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2654300"/>
              <a:ext cx="6029325" cy="292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7"/>
            <p:cNvSpPr>
              <a:spLocks noChangeShapeType="1"/>
            </p:cNvSpPr>
            <p:nvPr/>
          </p:nvSpPr>
          <p:spPr bwMode="auto">
            <a:xfrm flipV="1">
              <a:off x="1600200" y="2501900"/>
              <a:ext cx="0" cy="1295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8"/>
            <p:cNvSpPr txBox="1">
              <a:spLocks noChangeArrowheads="1"/>
            </p:cNvSpPr>
            <p:nvPr/>
          </p:nvSpPr>
          <p:spPr bwMode="auto">
            <a:xfrm>
              <a:off x="5699125" y="5634335"/>
              <a:ext cx="71243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a:t>
              </a:r>
              <a:endParaRPr lang="en-US" sz="2400" dirty="0">
                <a:solidFill>
                  <a:prstClr val="black"/>
                </a:solidFill>
                <a:latin typeface="Georgia"/>
                <a:cs typeface="Georgia"/>
              </a:endParaRPr>
            </a:p>
          </p:txBody>
        </p:sp>
        <p:sp>
          <p:nvSpPr>
            <p:cNvPr id="29" name="Line 9"/>
            <p:cNvSpPr>
              <a:spLocks noChangeShapeType="1"/>
            </p:cNvSpPr>
            <p:nvPr/>
          </p:nvSpPr>
          <p:spPr bwMode="auto">
            <a:xfrm>
              <a:off x="6400800" y="594866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pSp>
      <p:sp>
        <p:nvSpPr>
          <p:cNvPr id="30" name="Line 10"/>
          <p:cNvSpPr>
            <a:spLocks noChangeShapeType="1"/>
          </p:cNvSpPr>
          <p:nvPr/>
        </p:nvSpPr>
        <p:spPr bwMode="auto">
          <a:xfrm>
            <a:off x="5334000" y="2578100"/>
            <a:ext cx="2514600" cy="533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1" name="Line 11"/>
          <p:cNvSpPr>
            <a:spLocks noChangeShapeType="1"/>
          </p:cNvSpPr>
          <p:nvPr/>
        </p:nvSpPr>
        <p:spPr bwMode="auto">
          <a:xfrm flipV="1">
            <a:off x="4038600" y="3111500"/>
            <a:ext cx="3810000" cy="14478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2" name="Text Box 12"/>
          <p:cNvSpPr txBox="1">
            <a:spLocks noChangeArrowheads="1"/>
          </p:cNvSpPr>
          <p:nvPr/>
        </p:nvSpPr>
        <p:spPr bwMode="auto">
          <a:xfrm>
            <a:off x="7848600" y="2546350"/>
            <a:ext cx="1260851" cy="830997"/>
          </a:xfrm>
          <a:prstGeom prst="rect">
            <a:avLst/>
          </a:prstGeom>
          <a:solidFill>
            <a:srgbClr val="EAEAEA"/>
          </a:solidFill>
          <a:ln>
            <a:noFill/>
          </a:ln>
          <a:effectLst>
            <a:outerShdw blurRad="63500" dist="107763" dir="13500000" algn="ctr" rotWithShape="0">
              <a:schemeClr val="bg2">
                <a:alpha val="74998"/>
              </a:schemeClr>
            </a:outerShdw>
          </a:effectLst>
          <a:extLst>
            <a:ext uri="{91240B29-F687-4f45-9708-019B960494DF}">
              <a14:hiddenLine xmlns="" xmlns:a14="http://schemas.microsoft.com/office/drawing/2010/main" w="12700">
                <a:solidFill>
                  <a:schemeClr val="tx1"/>
                </a:solidFill>
                <a:miter lim="800000"/>
                <a:headEnd type="none" w="sm" len="sm"/>
                <a:tailEnd type="none" w="sm" len="sm"/>
              </a14:hiddenLine>
            </a:ext>
          </a:extLst>
        </p:spPr>
        <p:txBody>
          <a:bodyPr wrap="none">
            <a:spAutoFit/>
          </a:bodyPr>
          <a:lstStyle/>
          <a:p>
            <a:pPr>
              <a:defRPr/>
            </a:pPr>
            <a:r>
              <a:rPr lang="en-US" sz="2400" b="1" i="1" dirty="0">
                <a:solidFill>
                  <a:prstClr val="black"/>
                </a:solidFill>
                <a:latin typeface="Georgia"/>
                <a:cs typeface="Georgia"/>
              </a:rPr>
              <a:t>radial</a:t>
            </a:r>
          </a:p>
          <a:p>
            <a:pPr>
              <a:defRPr/>
            </a:pPr>
            <a:r>
              <a:rPr lang="en-US" sz="2400" b="1" i="1" dirty="0">
                <a:solidFill>
                  <a:prstClr val="black"/>
                </a:solidFill>
                <a:latin typeface="Georgia"/>
                <a:cs typeface="Georgia"/>
              </a:rPr>
              <a:t>node</a:t>
            </a:r>
          </a:p>
        </p:txBody>
      </p:sp>
      <p:sp>
        <p:nvSpPr>
          <p:cNvPr id="33" name="Line 13"/>
          <p:cNvSpPr>
            <a:spLocks noChangeShapeType="1"/>
          </p:cNvSpPr>
          <p:nvPr/>
        </p:nvSpPr>
        <p:spPr bwMode="auto">
          <a:xfrm>
            <a:off x="4191000" y="2273300"/>
            <a:ext cx="152400" cy="0"/>
          </a:xfrm>
          <a:prstGeom prst="line">
            <a:avLst/>
          </a:prstGeom>
          <a:noFill/>
          <a:ln w="76200" cmpd="tri">
            <a:solidFill>
              <a:srgbClr val="FF33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5" name="Text Box 8"/>
          <p:cNvSpPr txBox="1">
            <a:spLocks noChangeArrowheads="1"/>
          </p:cNvSpPr>
          <p:nvPr/>
        </p:nvSpPr>
        <p:spPr bwMode="auto">
          <a:xfrm>
            <a:off x="1371600" y="3886200"/>
            <a:ext cx="4448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4108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atom-3pz-cont-zx"/>
          <p:cNvPicPr>
            <a:picLocks noChangeAspect="1" noChangeArrowheads="1"/>
          </p:cNvPicPr>
          <p:nvPr/>
        </p:nvPicPr>
        <p:blipFill rotWithShape="1">
          <a:blip r:embed="rId2">
            <a:extLst>
              <a:ext uri="{28A0092B-C50C-407E-A947-70E740481C1C}">
                <a14:useLocalDpi xmlns:a14="http://schemas.microsoft.com/office/drawing/2010/main" val="0"/>
              </a:ext>
            </a:extLst>
          </a:blip>
          <a:srcRect t="5089"/>
          <a:stretch/>
        </p:blipFill>
        <p:spPr bwMode="auto">
          <a:xfrm>
            <a:off x="0" y="1437046"/>
            <a:ext cx="9144000" cy="5484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6" name="Text Box 4"/>
          <p:cNvSpPr txBox="1">
            <a:spLocks noChangeArrowheads="1"/>
          </p:cNvSpPr>
          <p:nvPr/>
        </p:nvSpPr>
        <p:spPr bwMode="auto">
          <a:xfrm>
            <a:off x="4038600" y="6172200"/>
            <a:ext cx="712436"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z/a</a:t>
            </a:r>
            <a:endParaRPr lang="en-US" sz="2400">
              <a:latin typeface="Georgia"/>
              <a:cs typeface="Georgia"/>
            </a:endParaRPr>
          </a:p>
        </p:txBody>
      </p:sp>
      <p:sp>
        <p:nvSpPr>
          <p:cNvPr id="17" name="Text Box 5"/>
          <p:cNvSpPr txBox="1">
            <a:spLocks noChangeArrowheads="1"/>
          </p:cNvSpPr>
          <p:nvPr/>
        </p:nvSpPr>
        <p:spPr bwMode="auto">
          <a:xfrm>
            <a:off x="8289925" y="38100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18" name="Text Box 6"/>
          <p:cNvSpPr txBox="1">
            <a:spLocks noChangeArrowheads="1"/>
          </p:cNvSpPr>
          <p:nvPr/>
        </p:nvSpPr>
        <p:spPr bwMode="auto">
          <a:xfrm>
            <a:off x="3387939" y="2205335"/>
            <a:ext cx="1793661" cy="461665"/>
          </a:xfrm>
          <a:prstGeom prst="rect">
            <a:avLst/>
          </a:prstGeom>
          <a:noFill/>
          <a:ln>
            <a:noFill/>
          </a:ln>
          <a:effectLst/>
        </p:spPr>
        <p:txBody>
          <a:bodyPr wrap="none">
            <a:spAutoFit/>
          </a:bodyPr>
          <a:lstStyle/>
          <a:p>
            <a:pPr>
              <a:defRPr/>
            </a:pPr>
            <a:r>
              <a:rPr lang="en-US" sz="2400" i="1" dirty="0">
                <a:latin typeface="Georgia"/>
                <a:cs typeface="Georgia"/>
              </a:rPr>
              <a:t>radial node</a:t>
            </a:r>
            <a:endParaRPr lang="en-US" sz="2400" dirty="0">
              <a:latin typeface="Georgia"/>
              <a:cs typeface="Georgia"/>
            </a:endParaRPr>
          </a:p>
        </p:txBody>
      </p:sp>
      <p:sp>
        <p:nvSpPr>
          <p:cNvPr id="19" name="Text Box 7"/>
          <p:cNvSpPr txBox="1">
            <a:spLocks noChangeArrowheads="1"/>
          </p:cNvSpPr>
          <p:nvPr/>
        </p:nvSpPr>
        <p:spPr bwMode="auto">
          <a:xfrm>
            <a:off x="3352800" y="5181600"/>
            <a:ext cx="2059960"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angular node</a:t>
            </a:r>
            <a:endParaRPr lang="en-US" sz="2400" dirty="0">
              <a:latin typeface="Georgia"/>
              <a:cs typeface="Georgia"/>
            </a:endParaRPr>
          </a:p>
        </p:txBody>
      </p:sp>
      <p:sp>
        <p:nvSpPr>
          <p:cNvPr id="37" name="Line 13"/>
          <p:cNvSpPr>
            <a:spLocks noChangeShapeType="1"/>
          </p:cNvSpPr>
          <p:nvPr/>
        </p:nvSpPr>
        <p:spPr bwMode="auto">
          <a:xfrm>
            <a:off x="8534400" y="4114800"/>
            <a:ext cx="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38" name="Text Box 14"/>
          <p:cNvSpPr txBox="1">
            <a:spLocks noChangeArrowheads="1"/>
          </p:cNvSpPr>
          <p:nvPr/>
        </p:nvSpPr>
        <p:spPr bwMode="auto">
          <a:xfrm>
            <a:off x="838200" y="36576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39" name="Line 15"/>
          <p:cNvSpPr>
            <a:spLocks noChangeShapeType="1"/>
          </p:cNvSpPr>
          <p:nvPr/>
        </p:nvSpPr>
        <p:spPr bwMode="auto">
          <a:xfrm>
            <a:off x="4800600" y="6477000"/>
            <a:ext cx="914400" cy="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0" name="Line 16"/>
          <p:cNvSpPr>
            <a:spLocks noChangeShapeType="1"/>
          </p:cNvSpPr>
          <p:nvPr/>
        </p:nvSpPr>
        <p:spPr bwMode="auto">
          <a:xfrm flipV="1">
            <a:off x="1143000" y="2895600"/>
            <a:ext cx="0" cy="68580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1" name="Text Box 17"/>
          <p:cNvSpPr txBox="1">
            <a:spLocks noChangeArrowheads="1"/>
          </p:cNvSpPr>
          <p:nvPr/>
        </p:nvSpPr>
        <p:spPr bwMode="auto">
          <a:xfrm>
            <a:off x="7640595" y="6320135"/>
            <a:ext cx="1503405"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y=0 here</a:t>
            </a:r>
          </a:p>
        </p:txBody>
      </p:sp>
      <p:pic>
        <p:nvPicPr>
          <p:cNvPr id="42" name="Picture 18" descr="H-atom-3pz-cont-z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135572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ounded Rectangular Callout 19"/>
          <p:cNvSpPr/>
          <p:nvPr/>
        </p:nvSpPr>
        <p:spPr>
          <a:xfrm>
            <a:off x="3429000" y="2209800"/>
            <a:ext cx="1676400" cy="457200"/>
          </a:xfrm>
          <a:prstGeom prst="wedgeRoundRectCallout">
            <a:avLst>
              <a:gd name="adj1" fmla="val -44897"/>
              <a:gd name="adj2" fmla="val 160539"/>
              <a:gd name="adj3" fmla="val 16667"/>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76400" y="2438400"/>
            <a:ext cx="1524000"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486400" y="2438400"/>
            <a:ext cx="1524000"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nip and Round Single Corner Rectangle 3"/>
          <p:cNvSpPr/>
          <p:nvPr/>
        </p:nvSpPr>
        <p:spPr>
          <a:xfrm rot="16200000">
            <a:off x="3162300" y="3467100"/>
            <a:ext cx="1295400" cy="914400"/>
          </a:xfrm>
          <a:prstGeom prst="snip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Snip and Round Single Corner Rectangle 24"/>
          <p:cNvSpPr/>
          <p:nvPr/>
        </p:nvSpPr>
        <p:spPr>
          <a:xfrm rot="16200000" flipV="1">
            <a:off x="4152900" y="3467101"/>
            <a:ext cx="1295400" cy="914400"/>
          </a:xfrm>
          <a:prstGeom prst="snip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7848600" y="990600"/>
            <a:ext cx="838200" cy="609600"/>
          </a:xfrm>
          <a:prstGeom prst="wedgeRoundRectCallout">
            <a:avLst>
              <a:gd name="adj1" fmla="val -462901"/>
              <a:gd name="adj2" fmla="val 327206"/>
              <a:gd name="adj3" fmla="val 16667"/>
            </a:avLst>
          </a:prstGeom>
          <a:solidFill>
            <a:schemeClr val="bg1">
              <a:lumMod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 name="Object 3"/>
          <p:cNvGraphicFramePr>
            <a:graphicFrameLocks noChangeAspect="1"/>
          </p:cNvGraphicFramePr>
          <p:nvPr>
            <p:extLst>
              <p:ext uri="{D42A27DB-BD31-4B8C-83A1-F6EECF244321}">
                <p14:modId xmlns:p14="http://schemas.microsoft.com/office/powerpoint/2010/main" val="630919585"/>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Formel" r:id="rId4" imgW="4521200" imgH="495300" progId="Equation.3">
                  <p:embed/>
                </p:oleObj>
              </mc:Choice>
              <mc:Fallback>
                <p:oleObj name="Formel" r:id="rId4" imgW="45212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97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0" nodeType="clickEffect">
                                  <p:stCondLst>
                                    <p:cond delay="0"/>
                                  </p:stCondLst>
                                  <p:childTnLst>
                                    <p:animEffect transition="out" filter="blinds(horizontal)">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21" grpId="0" animBg="1"/>
      <p:bldP spid="4" grpId="0" animBg="1"/>
      <p:bldP spid="25"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12725" y="171450"/>
            <a:ext cx="73755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3pz orbital: Surface of constant probability</a:t>
            </a:r>
          </a:p>
        </p:txBody>
      </p:sp>
      <p:pic>
        <p:nvPicPr>
          <p:cNvPr id="53251" name="Picture 3" descr="H-atom-3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795315"/>
      </p:ext>
    </p:extLst>
  </p:cSld>
  <p:clrMapOvr>
    <a:masterClrMapping/>
  </p:clrMapOvr>
  <p:transition>
    <p:cut/>
    <p:sndAc>
      <p:stSnd>
        <p:snd r:embed="rId2" name="PROJCTOR.WAV"/>
      </p:stSnd>
    </p:sndAc>
  </p:transition>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4274" name="Picture 2" descr="H-atom-3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56098624"/>
      </p:ext>
    </p:extLst>
  </p:cSld>
  <p:clrMapOvr>
    <a:masterClrMapping/>
  </p:clrMapOvr>
  <p:transition>
    <p:cut/>
    <p:sndAc>
      <p:stSnd>
        <p:snd r:embed="rId2" name="PROJCTOR.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graphicFrame>
        <p:nvGraphicFramePr>
          <p:cNvPr id="95232" name="Object 1024"/>
          <p:cNvGraphicFramePr>
            <a:graphicFrameLocks noChangeAspect="1"/>
          </p:cNvGraphicFramePr>
          <p:nvPr>
            <p:extLst>
              <p:ext uri="{D42A27DB-BD31-4B8C-83A1-F6EECF244321}">
                <p14:modId xmlns:p14="http://schemas.microsoft.com/office/powerpoint/2010/main" val="248565481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Equation" r:id="rId2" imgW="3530600" imgH="457200" progId="Equation.3">
                  <p:embed/>
                </p:oleObj>
              </mc:Choice>
              <mc:Fallback>
                <p:oleObj name="Equation" r:id="rId2" imgW="3530600" imgH="457200" progId="Equation.3">
                  <p:embed/>
                  <p:pic>
                    <p:nvPicPr>
                      <p:cNvPr id="0" name=""/>
                      <p:cNvPicPr>
                        <a:picLocks noChangeAspect="1" noChangeArrowheads="1"/>
                      </p:cNvPicPr>
                      <p:nvPr/>
                    </p:nvPicPr>
                    <p:blipFill>
                      <a:blip r:embed="rId3"/>
                      <a:srcRect/>
                      <a:stretch>
                        <a:fillRect/>
                      </a:stretch>
                    </p:blipFill>
                    <p:spPr bwMode="auto">
                      <a:xfrm>
                        <a:off x="1573213" y="595313"/>
                        <a:ext cx="6013450" cy="779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5233" name="Object 1025"/>
          <p:cNvGraphicFramePr>
            <a:graphicFrameLocks noChangeAspect="1"/>
          </p:cNvGraphicFramePr>
          <p:nvPr/>
        </p:nvGraphicFramePr>
        <p:xfrm>
          <a:off x="1779612" y="1412776"/>
          <a:ext cx="5562600" cy="860425"/>
        </p:xfrm>
        <a:graphic>
          <a:graphicData uri="http://schemas.openxmlformats.org/presentationml/2006/ole">
            <mc:AlternateContent xmlns:mc="http://schemas.openxmlformats.org/markup-compatibility/2006">
              <mc:Choice xmlns:v="urn:schemas-microsoft-com:vml" Requires="v">
                <p:oleObj name="Equation" r:id="rId4" imgW="3035160" imgH="469800" progId="Equation.3">
                  <p:embed/>
                </p:oleObj>
              </mc:Choice>
              <mc:Fallback>
                <p:oleObj name="Equation" r:id="rId4" imgW="30351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612" y="1412776"/>
                        <a:ext cx="5562600" cy="860425"/>
                      </a:xfrm>
                      <a:prstGeom prst="rect">
                        <a:avLst/>
                      </a:prstGeom>
                      <a:solidFill>
                        <a:srgbClr val="EAEAEA"/>
                      </a:solidFill>
                      <a:effectLst>
                        <a:outerShdw dist="107763" dir="13500000" algn="ctr" rotWithShape="0">
                          <a:srgbClr val="808080"/>
                        </a:outerShdw>
                      </a:effectLst>
                    </p:spPr>
                  </p:pic>
                </p:oleObj>
              </mc:Fallback>
            </mc:AlternateContent>
          </a:graphicData>
        </a:graphic>
      </p:graphicFrame>
      <p:pic>
        <p:nvPicPr>
          <p:cNvPr id="66566" name="Picture 6" descr="H-atom-3d-radial"/>
          <p:cNvPicPr>
            <a:picLocks noChangeAspect="1" noChangeArrowheads="1"/>
          </p:cNvPicPr>
          <p:nvPr/>
        </p:nvPicPr>
        <p:blipFill>
          <a:blip r:embed="rId6" cstate="print"/>
          <a:srcRect/>
          <a:stretch>
            <a:fillRect/>
          </a:stretch>
        </p:blipFill>
        <p:spPr bwMode="auto">
          <a:xfrm>
            <a:off x="1598464" y="2492896"/>
            <a:ext cx="5934075" cy="2967037"/>
          </a:xfrm>
          <a:prstGeom prst="rect">
            <a:avLst/>
          </a:prstGeom>
          <a:noFill/>
        </p:spPr>
      </p:pic>
      <p:sp>
        <p:nvSpPr>
          <p:cNvPr id="66567" name="Line 7"/>
          <p:cNvSpPr>
            <a:spLocks noChangeShapeType="1"/>
          </p:cNvSpPr>
          <p:nvPr/>
        </p:nvSpPr>
        <p:spPr bwMode="auto">
          <a:xfrm flipV="1">
            <a:off x="1371600" y="3657600"/>
            <a:ext cx="0" cy="12192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6568" name="Text Box 8"/>
          <p:cNvSpPr txBox="1">
            <a:spLocks noChangeArrowheads="1"/>
          </p:cNvSpPr>
          <p:nvPr/>
        </p:nvSpPr>
        <p:spPr bwMode="auto">
          <a:xfrm>
            <a:off x="7604125" y="6086475"/>
            <a:ext cx="727201" cy="461665"/>
          </a:xfrm>
          <a:prstGeom prst="rect">
            <a:avLst/>
          </a:prstGeom>
          <a:solidFill>
            <a:srgbClr val="EAEAEA"/>
          </a:solidFill>
          <a:ln w="12700">
            <a:noFill/>
            <a:miter lim="800000"/>
            <a:headEnd type="none" w="sm" len="sm"/>
            <a:tailEnd type="none" w="sm" len="sm"/>
          </a:ln>
          <a:effectLst/>
        </p:spPr>
        <p:txBody>
          <a:bodyPr wrap="none">
            <a:spAutoFit/>
          </a:bodyPr>
          <a:lstStyle/>
          <a:p>
            <a:r>
              <a:rPr lang="en-US" sz="2400" i="1" dirty="0">
                <a:solidFill>
                  <a:prstClr val="black"/>
                </a:solidFill>
                <a:latin typeface="Georgia"/>
                <a:cs typeface="Georgia"/>
              </a:rPr>
              <a:t>r/a</a:t>
            </a:r>
          </a:p>
        </p:txBody>
      </p:sp>
      <p:sp>
        <p:nvSpPr>
          <p:cNvPr id="66569" name="Line 9"/>
          <p:cNvSpPr>
            <a:spLocks noChangeShapeType="1"/>
          </p:cNvSpPr>
          <p:nvPr/>
        </p:nvSpPr>
        <p:spPr bwMode="auto">
          <a:xfrm>
            <a:off x="8229600" y="6400800"/>
            <a:ext cx="457200" cy="0"/>
          </a:xfrm>
          <a:prstGeom prst="line">
            <a:avLst/>
          </a:prstGeom>
          <a:noFill/>
          <a:ln w="38100">
            <a:solidFill>
              <a:srgbClr val="FF99FF"/>
            </a:solidFill>
            <a:round/>
            <a:headEnd type="none" w="sm" len="sm"/>
            <a:tailEnd type="arrow" w="med" len="med"/>
          </a:ln>
          <a:effectLst/>
        </p:spPr>
        <p:txBody>
          <a:bodyPr wrap="none" anchor="ctr"/>
          <a:lstStyle/>
          <a:p>
            <a:endParaRPr lang="en-US" sz="2400">
              <a:solidFill>
                <a:prstClr val="black"/>
              </a:solidFill>
              <a:latin typeface="Georgia"/>
              <a:cs typeface="Georgia"/>
            </a:endParaRPr>
          </a:p>
        </p:txBody>
      </p:sp>
      <p:sp>
        <p:nvSpPr>
          <p:cNvPr id="66570" name="Line 10"/>
          <p:cNvSpPr>
            <a:spLocks noChangeShapeType="1"/>
          </p:cNvSpPr>
          <p:nvPr/>
        </p:nvSpPr>
        <p:spPr bwMode="auto">
          <a:xfrm>
            <a:off x="4495800" y="3352800"/>
            <a:ext cx="228600" cy="0"/>
          </a:xfrm>
          <a:prstGeom prst="line">
            <a:avLst/>
          </a:prstGeom>
          <a:noFill/>
          <a:ln w="76200" cmpd="tri">
            <a:solidFill>
              <a:srgbClr val="FF99FF"/>
            </a:solidFill>
            <a:round/>
            <a:headEnd type="none" w="sm" len="sm"/>
            <a:tailEnd type="none" w="sm" len="sm"/>
          </a:ln>
          <a:effectLst/>
        </p:spPr>
        <p:txBody>
          <a:bodyPr wrap="none" anchor="ctr"/>
          <a:lstStyle/>
          <a:p>
            <a:endParaRPr lang="en-US">
              <a:solidFill>
                <a:prstClr val="black"/>
              </a:solidFill>
              <a:latin typeface="Calibri"/>
            </a:endParaRPr>
          </a:p>
        </p:txBody>
      </p:sp>
      <p:graphicFrame>
        <p:nvGraphicFramePr>
          <p:cNvPr id="1029" name="Object 5"/>
          <p:cNvGraphicFramePr>
            <a:graphicFrameLocks noChangeAspect="1"/>
          </p:cNvGraphicFramePr>
          <p:nvPr>
            <p:extLst>
              <p:ext uri="{D42A27DB-BD31-4B8C-83A1-F6EECF244321}">
                <p14:modId xmlns:p14="http://schemas.microsoft.com/office/powerpoint/2010/main" val="1411973746"/>
              </p:ext>
            </p:extLst>
          </p:nvPr>
        </p:nvGraphicFramePr>
        <p:xfrm>
          <a:off x="876300" y="80963"/>
          <a:ext cx="1022350" cy="604837"/>
        </p:xfrm>
        <a:graphic>
          <a:graphicData uri="http://schemas.openxmlformats.org/presentationml/2006/ole">
            <mc:AlternateContent xmlns:mc="http://schemas.openxmlformats.org/markup-compatibility/2006">
              <mc:Choice xmlns:v="urn:schemas-microsoft-com:vml" Requires="v">
                <p:oleObj name="Equation" r:id="rId7" imgW="431800" imgH="254000" progId="Equation.3">
                  <p:embed/>
                </p:oleObj>
              </mc:Choice>
              <mc:Fallback>
                <p:oleObj name="Equation" r:id="rId7" imgW="431800" imgH="254000" progId="Equation.3">
                  <p:embed/>
                  <p:pic>
                    <p:nvPicPr>
                      <p:cNvPr id="0" name=""/>
                      <p:cNvPicPr>
                        <a:picLocks noChangeAspect="1" noChangeArrowheads="1"/>
                      </p:cNvPicPr>
                      <p:nvPr/>
                    </p:nvPicPr>
                    <p:blipFill>
                      <a:blip r:embed="rId8"/>
                      <a:srcRect/>
                      <a:stretch>
                        <a:fillRect/>
                      </a:stretch>
                    </p:blipFill>
                    <p:spPr bwMode="auto">
                      <a:xfrm>
                        <a:off x="876300" y="80963"/>
                        <a:ext cx="1022350" cy="604837"/>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2619882229"/>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2" imgW="927000" imgH="253800" progId="Equation.3">
                  <p:embed/>
                </p:oleObj>
              </mc:Choice>
              <mc:Fallback>
                <p:oleObj name="Equation" r:id="rId2" imgW="927000" imgH="253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4" imgW="482400" imgH="279360" progId="Equation.3">
                  <p:embed/>
                </p:oleObj>
              </mc:Choice>
              <mc:Fallback>
                <p:oleObj name="Equation" r:id="rId4" imgW="482400" imgH="279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239272" y="764704"/>
            <a:ext cx="14569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6"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graphicFrame>
        <p:nvGraphicFramePr>
          <p:cNvPr id="17" name="Object 1024"/>
          <p:cNvGraphicFramePr>
            <a:graphicFrameLocks noChangeAspect="1"/>
          </p:cNvGraphicFramePr>
          <p:nvPr>
            <p:extLst>
              <p:ext uri="{D42A27DB-BD31-4B8C-83A1-F6EECF244321}">
                <p14:modId xmlns:p14="http://schemas.microsoft.com/office/powerpoint/2010/main" val="132880998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Formel" r:id="rId7" imgW="3530600" imgH="457200" progId="Equation.3">
                  <p:embed/>
                </p:oleObj>
              </mc:Choice>
              <mc:Fallback>
                <p:oleObj name="Formel" r:id="rId7" imgW="3530600" imgH="457200" progId="Equation.3">
                  <p:embed/>
                  <p:pic>
                    <p:nvPicPr>
                      <p:cNvPr id="0" name=""/>
                      <p:cNvPicPr>
                        <a:picLocks noChangeAspect="1" noChangeArrowheads="1"/>
                      </p:cNvPicPr>
                      <p:nvPr/>
                    </p:nvPicPr>
                    <p:blipFill>
                      <a:blip r:embed="rId8"/>
                      <a:srcRect/>
                      <a:stretch>
                        <a:fillRect/>
                      </a:stretch>
                    </p:blipFill>
                    <p:spPr bwMode="auto">
                      <a:xfrm>
                        <a:off x="1573213" y="595313"/>
                        <a:ext cx="6013450" cy="779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ight Triangle 1"/>
          <p:cNvSpPr/>
          <p:nvPr/>
        </p:nvSpPr>
        <p:spPr>
          <a:xfrm rot="18900000">
            <a:off x="3350174" y="1622234"/>
            <a:ext cx="2066544" cy="2064188"/>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p:cNvSpPr/>
          <p:nvPr/>
        </p:nvSpPr>
        <p:spPr>
          <a:xfrm rot="18900000">
            <a:off x="4922963" y="3146271"/>
            <a:ext cx="2066544" cy="2064188"/>
          </a:xfrm>
          <a:prstGeom prst="rtTriangle">
            <a:avLst/>
          </a:prstGeom>
          <a:solidFill>
            <a:schemeClr val="bg1"/>
          </a:solidFill>
          <a:ln>
            <a:no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p:cNvSpPr/>
          <p:nvPr/>
        </p:nvSpPr>
        <p:spPr>
          <a:xfrm rot="18900000">
            <a:off x="3368448" y="4719063"/>
            <a:ext cx="2066544" cy="2064188"/>
          </a:xfrm>
          <a:prstGeom prst="rtTriangle">
            <a:avLst/>
          </a:prstGeom>
          <a:solidFill>
            <a:schemeClr val="bg1"/>
          </a:solidFill>
          <a:ln>
            <a:no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rot="18900000">
            <a:off x="1798763" y="3171541"/>
            <a:ext cx="2066544" cy="2064188"/>
          </a:xfrm>
          <a:prstGeom prst="rtTriangle">
            <a:avLst/>
          </a:prstGeom>
          <a:solidFill>
            <a:schemeClr val="bg1"/>
          </a:solidFill>
          <a:ln>
            <a:noFill/>
          </a:ln>
          <a:effectLst/>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7955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0"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0" nodeType="clickEffect">
                                  <p:stCondLst>
                                    <p:cond delay="0"/>
                                  </p:stCondLst>
                                  <p:childTnLst>
                                    <p:animEffect transition="out" filter="blinds(horizontal)">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0" nodeType="clickEffect">
                                  <p:stCondLst>
                                    <p:cond delay="0"/>
                                  </p:stCondLst>
                                  <p:childTnLst>
                                    <p:animEffect transition="out" filter="blinds(horizontal)">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P spid="2" grpId="0" animBg="1"/>
      <p:bldP spid="25" grpId="0" animBg="1"/>
      <p:bldP spid="26"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908175" y="627063"/>
          <a:ext cx="5343525" cy="714375"/>
        </p:xfrm>
        <a:graphic>
          <a:graphicData uri="http://schemas.openxmlformats.org/presentationml/2006/ole">
            <mc:AlternateContent xmlns:mc="http://schemas.openxmlformats.org/markup-compatibility/2006">
              <mc:Choice xmlns:v="urn:schemas-microsoft-com:vml" Requires="v">
                <p:oleObj name="Equation" r:id="rId2" imgW="3136680" imgH="419040" progId="Equation.3">
                  <p:embed/>
                </p:oleObj>
              </mc:Choice>
              <mc:Fallback>
                <p:oleObj name="Equation" r:id="rId2" imgW="313668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627063"/>
                        <a:ext cx="5343525" cy="714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4" imgW="927000" imgH="253800" progId="Equation.3">
                  <p:embed/>
                </p:oleObj>
              </mc:Choice>
              <mc:Fallback>
                <p:oleObj name="Equation" r:id="rId4" imgW="9270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6" imgW="482400" imgH="279360" progId="Equation.3">
                  <p:embed/>
                </p:oleObj>
              </mc:Choice>
              <mc:Fallback>
                <p:oleObj name="Equation" r:id="rId6" imgW="48240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084168" y="764704"/>
            <a:ext cx="11521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8"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spTree>
    <p:extLst>
      <p:ext uri="{BB962C8B-B14F-4D97-AF65-F5344CB8AC3E}">
        <p14:creationId xmlns:p14="http://schemas.microsoft.com/office/powerpoint/2010/main" val="7005905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6" name="Object 0"/>
          <p:cNvGraphicFramePr>
            <a:graphicFrameLocks noChangeAspect="1"/>
          </p:cNvGraphicFramePr>
          <p:nvPr/>
        </p:nvGraphicFramePr>
        <p:xfrm>
          <a:off x="5198046" y="3308350"/>
          <a:ext cx="125413" cy="239713"/>
        </p:xfrm>
        <a:graphic>
          <a:graphicData uri="http://schemas.openxmlformats.org/presentationml/2006/ole">
            <mc:AlternateContent xmlns:mc="http://schemas.openxmlformats.org/markup-compatibility/2006">
              <mc:Choice xmlns:v="urn:schemas-microsoft-com:vml" Requires="v">
                <p:oleObj name="Equation" r:id="rId2" imgW="126720" imgH="241200" progId="Equation.3">
                  <p:embed/>
                </p:oleObj>
              </mc:Choice>
              <mc:Fallback>
                <p:oleObj name="Equation" r:id="rId2" imgW="12672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046" y="3308350"/>
                        <a:ext cx="125413" cy="239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6257" name="Object 1"/>
          <p:cNvGraphicFramePr>
            <a:graphicFrameLocks noChangeAspect="1"/>
          </p:cNvGraphicFramePr>
          <p:nvPr/>
        </p:nvGraphicFramePr>
        <p:xfrm>
          <a:off x="533400" y="533400"/>
          <a:ext cx="7543800" cy="998538"/>
        </p:xfrm>
        <a:graphic>
          <a:graphicData uri="http://schemas.openxmlformats.org/presentationml/2006/ole">
            <mc:AlternateContent xmlns:mc="http://schemas.openxmlformats.org/markup-compatibility/2006">
              <mc:Choice xmlns:v="urn:schemas-microsoft-com:vml" Requires="v">
                <p:oleObj name="Equation" r:id="rId4" imgW="3936960" imgH="520560" progId="Equation.3">
                  <p:embed/>
                </p:oleObj>
              </mc:Choice>
              <mc:Fallback>
                <p:oleObj name="Equation" r:id="rId4" imgW="39369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3400"/>
                        <a:ext cx="7543800" cy="998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0661" name="Picture 5" descr="H-atom-3d-xy-cont-1"/>
          <p:cNvPicPr>
            <a:picLocks noChangeAspect="1" noChangeArrowheads="1"/>
          </p:cNvPicPr>
          <p:nvPr/>
        </p:nvPicPr>
        <p:blipFill>
          <a:blip r:embed="rId6" cstate="print"/>
          <a:srcRect t="16035" r="19517" b="9398"/>
          <a:stretch>
            <a:fillRect/>
          </a:stretch>
        </p:blipFill>
        <p:spPr bwMode="auto">
          <a:xfrm>
            <a:off x="1799456" y="2420888"/>
            <a:ext cx="5580856" cy="3816424"/>
          </a:xfrm>
          <a:prstGeom prst="rect">
            <a:avLst/>
          </a:prstGeom>
          <a:noFill/>
        </p:spPr>
      </p:pic>
      <p:sp>
        <p:nvSpPr>
          <p:cNvPr id="70662" name="Text Box 6"/>
          <p:cNvSpPr txBox="1">
            <a:spLocks noChangeArrowheads="1"/>
          </p:cNvSpPr>
          <p:nvPr/>
        </p:nvSpPr>
        <p:spPr bwMode="auto">
          <a:xfrm>
            <a:off x="3851920" y="6248400"/>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70664" name="Line 8"/>
          <p:cNvSpPr>
            <a:spLocks noChangeShapeType="1"/>
          </p:cNvSpPr>
          <p:nvPr/>
        </p:nvSpPr>
        <p:spPr bwMode="auto">
          <a:xfrm>
            <a:off x="4613920" y="6477000"/>
            <a:ext cx="12192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6" name="Text Box 10"/>
          <p:cNvSpPr txBox="1">
            <a:spLocks noChangeArrowheads="1"/>
          </p:cNvSpPr>
          <p:nvPr/>
        </p:nvSpPr>
        <p:spPr bwMode="auto">
          <a:xfrm>
            <a:off x="1259632" y="3962400"/>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dirty="0">
                <a:solidFill>
                  <a:prstClr val="black"/>
                </a:solidFill>
                <a:latin typeface="Calibri"/>
              </a:rPr>
              <a:t>y/a</a:t>
            </a:r>
            <a:endParaRPr lang="en-US" dirty="0">
              <a:solidFill>
                <a:prstClr val="black"/>
              </a:solidFill>
              <a:latin typeface="Calibri"/>
            </a:endParaRPr>
          </a:p>
        </p:txBody>
      </p:sp>
      <p:sp>
        <p:nvSpPr>
          <p:cNvPr id="70667" name="Line 11"/>
          <p:cNvSpPr>
            <a:spLocks noChangeShapeType="1"/>
          </p:cNvSpPr>
          <p:nvPr/>
        </p:nvSpPr>
        <p:spPr bwMode="auto">
          <a:xfrm flipV="1">
            <a:off x="1580307" y="3286125"/>
            <a:ext cx="0" cy="6096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8" name="Text Box 12"/>
          <p:cNvSpPr txBox="1">
            <a:spLocks noChangeArrowheads="1"/>
          </p:cNvSpPr>
          <p:nvPr/>
        </p:nvSpPr>
        <p:spPr bwMode="auto">
          <a:xfrm>
            <a:off x="7451725" y="3952875"/>
            <a:ext cx="361950" cy="519113"/>
          </a:xfrm>
          <a:prstGeom prst="rect">
            <a:avLst/>
          </a:prstGeom>
          <a:solidFill>
            <a:srgbClr val="FFFFFF"/>
          </a:solidFill>
          <a:ln w="12700">
            <a:noFill/>
            <a:miter lim="800000"/>
            <a:headEnd type="none" w="sm" len="sm"/>
            <a:tailEnd type="none" w="sm" len="sm"/>
          </a:ln>
          <a:effectLst/>
        </p:spPr>
        <p:txBody>
          <a:bodyPr wrap="none">
            <a:spAutoFit/>
          </a:bodyPr>
          <a:lstStyle/>
          <a:p>
            <a:r>
              <a:rPr lang="en-US">
                <a:solidFill>
                  <a:prstClr val="black"/>
                </a:solidFill>
                <a:latin typeface="Calibri"/>
              </a:rPr>
              <a:t>  </a:t>
            </a:r>
          </a:p>
        </p:txBody>
      </p:sp>
      <p:graphicFrame>
        <p:nvGraphicFramePr>
          <p:cNvPr id="96259" name="Object 3"/>
          <p:cNvGraphicFramePr>
            <a:graphicFrameLocks noChangeAspect="1"/>
          </p:cNvGraphicFramePr>
          <p:nvPr/>
        </p:nvGraphicFramePr>
        <p:xfrm>
          <a:off x="6825952" y="1268760"/>
          <a:ext cx="914400" cy="506412"/>
        </p:xfrm>
        <a:graphic>
          <a:graphicData uri="http://schemas.openxmlformats.org/presentationml/2006/ole">
            <mc:AlternateContent xmlns:mc="http://schemas.openxmlformats.org/markup-compatibility/2006">
              <mc:Choice xmlns:v="urn:schemas-microsoft-com:vml" Requires="v">
                <p:oleObj name="Equation" r:id="rId7" imgW="457200" imgH="253800" progId="Equation.3">
                  <p:embed/>
                </p:oleObj>
              </mc:Choice>
              <mc:Fallback>
                <p:oleObj name="Equation" r:id="rId7" imgW="457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5952" y="1268760"/>
                        <a:ext cx="914400" cy="506412"/>
                      </a:xfrm>
                      <a:prstGeom prst="rect">
                        <a:avLst/>
                      </a:prstGeom>
                      <a:solidFill>
                        <a:srgbClr val="EAEAEA"/>
                      </a:solidFill>
                      <a:ln w="9525">
                        <a:solidFill>
                          <a:srgbClr val="FF99FF"/>
                        </a:solidFill>
                        <a:miter lim="800000"/>
                        <a:headEnd/>
                        <a:tailEnd/>
                      </a:ln>
                    </p:spPr>
                  </p:pic>
                </p:oleObj>
              </mc:Fallback>
            </mc:AlternateContent>
          </a:graphicData>
        </a:graphic>
      </p:graphicFrame>
      <p:sp>
        <p:nvSpPr>
          <p:cNvPr id="70674" name="Text Box 18"/>
          <p:cNvSpPr txBox="1">
            <a:spLocks noChangeArrowheads="1"/>
          </p:cNvSpPr>
          <p:nvPr/>
        </p:nvSpPr>
        <p:spPr bwMode="auto">
          <a:xfrm>
            <a:off x="5029200" y="1772816"/>
            <a:ext cx="37338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pPr algn="ctr"/>
            <a:r>
              <a:rPr lang="en-US" sz="2400" i="1" dirty="0">
                <a:solidFill>
                  <a:prstClr val="black"/>
                </a:solidFill>
                <a:latin typeface="Georgia"/>
                <a:cs typeface="Georgia"/>
              </a:rPr>
              <a:t>angular nodes: x=0, y=0</a:t>
            </a:r>
            <a:endParaRPr lang="en-US" sz="2400" dirty="0">
              <a:solidFill>
                <a:prstClr val="black"/>
              </a:solidFill>
              <a:latin typeface="Georgia"/>
              <a:cs typeface="Georgia"/>
            </a:endParaRPr>
          </a:p>
        </p:txBody>
      </p:sp>
      <p:sp>
        <p:nvSpPr>
          <p:cNvPr id="70677" name="Line 21"/>
          <p:cNvSpPr>
            <a:spLocks noChangeShapeType="1"/>
          </p:cNvSpPr>
          <p:nvPr/>
        </p:nvSpPr>
        <p:spPr bwMode="auto">
          <a:xfrm>
            <a:off x="6516216" y="2132856"/>
            <a:ext cx="0" cy="2016224"/>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8" name="Line 22"/>
          <p:cNvSpPr>
            <a:spLocks noChangeShapeType="1"/>
          </p:cNvSpPr>
          <p:nvPr/>
        </p:nvSpPr>
        <p:spPr bwMode="auto">
          <a:xfrm flipH="1">
            <a:off x="4499992" y="2132856"/>
            <a:ext cx="1998712" cy="792088"/>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9" name="Text Box 23"/>
          <p:cNvSpPr txBox="1">
            <a:spLocks noChangeArrowheads="1"/>
          </p:cNvSpPr>
          <p:nvPr/>
        </p:nvSpPr>
        <p:spPr bwMode="auto">
          <a:xfrm>
            <a:off x="4716016" y="3356992"/>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0" name="Text Box 24"/>
          <p:cNvSpPr txBox="1">
            <a:spLocks noChangeArrowheads="1"/>
          </p:cNvSpPr>
          <p:nvPr/>
        </p:nvSpPr>
        <p:spPr bwMode="auto">
          <a:xfrm>
            <a:off x="4788024" y="4299818"/>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1" name="Text Box 25"/>
          <p:cNvSpPr txBox="1">
            <a:spLocks noChangeArrowheads="1"/>
          </p:cNvSpPr>
          <p:nvPr/>
        </p:nvSpPr>
        <p:spPr bwMode="auto">
          <a:xfrm>
            <a:off x="3779912" y="4293096"/>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2" name="Text Box 26"/>
          <p:cNvSpPr txBox="1">
            <a:spLocks noChangeArrowheads="1"/>
          </p:cNvSpPr>
          <p:nvPr/>
        </p:nvSpPr>
        <p:spPr bwMode="auto">
          <a:xfrm>
            <a:off x="3851920" y="335699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aphicFrame>
        <p:nvGraphicFramePr>
          <p:cNvPr id="4102" name="Object 6"/>
          <p:cNvGraphicFramePr>
            <a:graphicFrameLocks noChangeAspect="1"/>
          </p:cNvGraphicFramePr>
          <p:nvPr/>
        </p:nvGraphicFramePr>
        <p:xfrm>
          <a:off x="209550" y="60325"/>
          <a:ext cx="722313" cy="544513"/>
        </p:xfrm>
        <a:graphic>
          <a:graphicData uri="http://schemas.openxmlformats.org/presentationml/2006/ole">
            <mc:AlternateContent xmlns:mc="http://schemas.openxmlformats.org/markup-compatibility/2006">
              <mc:Choice xmlns:v="urn:schemas-microsoft-com:vml" Requires="v">
                <p:oleObj name="Equation" r:id="rId9" imgW="304560" imgH="228600" progId="Equation.3">
                  <p:embed/>
                </p:oleObj>
              </mc:Choice>
              <mc:Fallback>
                <p:oleObj name="Equation" r:id="rId9" imgW="3045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550" y="60325"/>
                        <a:ext cx="722313" cy="54451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23" name="Rounded Rectangle 22"/>
          <p:cNvSpPr/>
          <p:nvPr/>
        </p:nvSpPr>
        <p:spPr>
          <a:xfrm>
            <a:off x="6372200" y="836712"/>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4280838646"/>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 name="Object 0"/>
          <p:cNvGraphicFramePr>
            <a:graphicFrameLocks noChangeAspect="1"/>
          </p:cNvGraphicFramePr>
          <p:nvPr/>
        </p:nvGraphicFramePr>
        <p:xfrm>
          <a:off x="457200" y="685800"/>
          <a:ext cx="7848600" cy="928688"/>
        </p:xfrm>
        <a:graphic>
          <a:graphicData uri="http://schemas.openxmlformats.org/presentationml/2006/ole">
            <mc:AlternateContent xmlns:mc="http://schemas.openxmlformats.org/markup-compatibility/2006">
              <mc:Choice xmlns:v="urn:schemas-microsoft-com:vml" Requires="v">
                <p:oleObj name="Equation" r:id="rId2" imgW="3543120" imgH="419040" progId="Equation.3">
                  <p:embed/>
                </p:oleObj>
              </mc:Choice>
              <mc:Fallback>
                <p:oleObj name="Equation" r:id="rId2" imgW="35431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6804" name="Picture 4" descr="H-atom-3d-z2-cont-zx"/>
          <p:cNvPicPr>
            <a:picLocks noChangeAspect="1" noChangeArrowheads="1"/>
          </p:cNvPicPr>
          <p:nvPr/>
        </p:nvPicPr>
        <p:blipFill>
          <a:blip r:embed="rId4" cstate="print"/>
          <a:srcRect l="13696" t="15494" r="21100" b="10728"/>
          <a:stretch>
            <a:fillRect/>
          </a:stretch>
        </p:blipFill>
        <p:spPr bwMode="auto">
          <a:xfrm>
            <a:off x="2072804" y="2708920"/>
            <a:ext cx="4968552" cy="3744416"/>
          </a:xfrm>
          <a:prstGeom prst="rect">
            <a:avLst/>
          </a:prstGeom>
          <a:noFill/>
        </p:spPr>
      </p:pic>
      <p:sp>
        <p:nvSpPr>
          <p:cNvPr id="76805" name="Text Box 5"/>
          <p:cNvSpPr txBox="1">
            <a:spLocks noChangeArrowheads="1"/>
          </p:cNvSpPr>
          <p:nvPr/>
        </p:nvSpPr>
        <p:spPr bwMode="auto">
          <a:xfrm>
            <a:off x="5105400" y="2060848"/>
            <a:ext cx="3124944" cy="461665"/>
          </a:xfrm>
          <a:prstGeom prst="rect">
            <a:avLst/>
          </a:prstGeom>
          <a:gradFill rotWithShape="0">
            <a:gsLst>
              <a:gs pos="0">
                <a:srgbClr val="9933FF"/>
              </a:gs>
              <a:gs pos="100000">
                <a:srgbClr val="9933FF">
                  <a:gamma/>
                  <a:tint val="0"/>
                  <a:invGamma/>
                </a:srgbClr>
              </a:gs>
            </a:gsLst>
            <a:path path="rect">
              <a:fillToRect r="100000" b="100000"/>
            </a:path>
          </a:gradFill>
          <a:ln w="9525">
            <a:solidFill>
              <a:schemeClr val="accent2"/>
            </a:solidFill>
            <a:miter lim="800000"/>
            <a:headEnd/>
            <a:tailEnd/>
          </a:ln>
          <a:effectLst/>
        </p:spPr>
        <p:txBody>
          <a:bodyPr wrap="square">
            <a:spAutoFit/>
          </a:bodyPr>
          <a:lstStyle/>
          <a:p>
            <a:pPr algn="ctr"/>
            <a:r>
              <a:rPr lang="en-US" sz="2400" b="1" i="1" dirty="0">
                <a:solidFill>
                  <a:prstClr val="black"/>
                </a:solidFill>
                <a:latin typeface="Georgia"/>
                <a:cs typeface="Georgia"/>
              </a:rPr>
              <a:t>2 angular nodes</a:t>
            </a:r>
            <a:endParaRPr lang="en-US" sz="2400" dirty="0">
              <a:solidFill>
                <a:prstClr val="black"/>
              </a:solidFill>
              <a:latin typeface="Georgia"/>
              <a:cs typeface="Georgia"/>
            </a:endParaRPr>
          </a:p>
        </p:txBody>
      </p:sp>
      <p:sp>
        <p:nvSpPr>
          <p:cNvPr id="76806" name="Line 6"/>
          <p:cNvSpPr>
            <a:spLocks noChangeShapeType="1"/>
          </p:cNvSpPr>
          <p:nvPr/>
        </p:nvSpPr>
        <p:spPr bwMode="auto">
          <a:xfrm>
            <a:off x="3657600" y="1371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sp>
        <p:nvSpPr>
          <p:cNvPr id="76809" name="Line 9"/>
          <p:cNvSpPr>
            <a:spLocks noChangeShapeType="1"/>
          </p:cNvSpPr>
          <p:nvPr/>
        </p:nvSpPr>
        <p:spPr bwMode="auto">
          <a:xfrm flipH="1">
            <a:off x="3707904" y="2420888"/>
            <a:ext cx="3528392" cy="720080"/>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0" name="Line 10"/>
          <p:cNvSpPr>
            <a:spLocks noChangeShapeType="1"/>
          </p:cNvSpPr>
          <p:nvPr/>
        </p:nvSpPr>
        <p:spPr bwMode="auto">
          <a:xfrm flipH="1">
            <a:off x="5364088" y="2420888"/>
            <a:ext cx="1872208" cy="1008112"/>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1" name="Text Box 11"/>
          <p:cNvSpPr txBox="1">
            <a:spLocks noChangeArrowheads="1"/>
          </p:cNvSpPr>
          <p:nvPr/>
        </p:nvSpPr>
        <p:spPr bwMode="auto">
          <a:xfrm>
            <a:off x="39465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2" name="Text Box 12"/>
          <p:cNvSpPr txBox="1">
            <a:spLocks noChangeArrowheads="1"/>
          </p:cNvSpPr>
          <p:nvPr/>
        </p:nvSpPr>
        <p:spPr bwMode="auto">
          <a:xfrm>
            <a:off x="26511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3" name="Text Box 13"/>
          <p:cNvSpPr txBox="1">
            <a:spLocks noChangeArrowheads="1"/>
          </p:cNvSpPr>
          <p:nvPr/>
        </p:nvSpPr>
        <p:spPr bwMode="auto">
          <a:xfrm>
            <a:off x="3336925" y="33940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4" name="Text Box 14"/>
          <p:cNvSpPr txBox="1">
            <a:spLocks noChangeArrowheads="1"/>
          </p:cNvSpPr>
          <p:nvPr/>
        </p:nvSpPr>
        <p:spPr bwMode="auto">
          <a:xfrm>
            <a:off x="3336925" y="46894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5" name="Text Box 15"/>
          <p:cNvSpPr txBox="1">
            <a:spLocks noChangeArrowheads="1"/>
          </p:cNvSpPr>
          <p:nvPr/>
        </p:nvSpPr>
        <p:spPr bwMode="auto">
          <a:xfrm>
            <a:off x="4183435" y="6366271"/>
            <a:ext cx="598488"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z/a</a:t>
            </a:r>
            <a:endParaRPr lang="en-US" sz="2400">
              <a:solidFill>
                <a:prstClr val="black"/>
              </a:solidFill>
              <a:latin typeface="Calibri"/>
            </a:endParaRPr>
          </a:p>
        </p:txBody>
      </p:sp>
      <p:sp>
        <p:nvSpPr>
          <p:cNvPr id="76817" name="Line 17"/>
          <p:cNvSpPr>
            <a:spLocks noChangeShapeType="1"/>
          </p:cNvSpPr>
          <p:nvPr/>
        </p:nvSpPr>
        <p:spPr bwMode="auto">
          <a:xfrm>
            <a:off x="4869235" y="6477000"/>
            <a:ext cx="990600" cy="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8" name="Line 18"/>
          <p:cNvSpPr>
            <a:spLocks noChangeShapeType="1"/>
          </p:cNvSpPr>
          <p:nvPr/>
        </p:nvSpPr>
        <p:spPr bwMode="auto">
          <a:xfrm flipV="1">
            <a:off x="1784648" y="3276600"/>
            <a:ext cx="0" cy="91440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9" name="Text Box 19"/>
          <p:cNvSpPr txBox="1">
            <a:spLocks noChangeArrowheads="1"/>
          </p:cNvSpPr>
          <p:nvPr/>
        </p:nvSpPr>
        <p:spPr bwMode="auto">
          <a:xfrm>
            <a:off x="1403648" y="4191000"/>
            <a:ext cx="638175"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x/a</a:t>
            </a:r>
            <a:endParaRPr lang="en-US" sz="2400" i="1">
              <a:solidFill>
                <a:prstClr val="black"/>
              </a:solidFill>
              <a:latin typeface="Calibri"/>
            </a:endParaRPr>
          </a:p>
        </p:txBody>
      </p:sp>
      <p:graphicFrame>
        <p:nvGraphicFramePr>
          <p:cNvPr id="97282" name="Object 2"/>
          <p:cNvGraphicFramePr>
            <a:graphicFrameLocks noChangeAspect="1"/>
          </p:cNvGraphicFramePr>
          <p:nvPr/>
        </p:nvGraphicFramePr>
        <p:xfrm>
          <a:off x="6948264" y="1340768"/>
          <a:ext cx="976312" cy="714375"/>
        </p:xfrm>
        <a:graphic>
          <a:graphicData uri="http://schemas.openxmlformats.org/presentationml/2006/ole">
            <mc:AlternateContent xmlns:mc="http://schemas.openxmlformats.org/markup-compatibility/2006">
              <mc:Choice xmlns:v="urn:schemas-microsoft-com:vml" Requires="v">
                <p:oleObj name="Equation" r:id="rId5" imgW="520560" imgH="380880" progId="Equation.3">
                  <p:embed/>
                </p:oleObj>
              </mc:Choice>
              <mc:Fallback>
                <p:oleObj name="Equation" r:id="rId5" imgW="52056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340768"/>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6" name="Rounded Rectangle 25"/>
          <p:cNvSpPr/>
          <p:nvPr/>
        </p:nvSpPr>
        <p:spPr>
          <a:xfrm>
            <a:off x="6588224" y="908720"/>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5128" name="Object 8"/>
          <p:cNvGraphicFramePr>
            <a:graphicFrameLocks noChangeAspect="1"/>
          </p:cNvGraphicFramePr>
          <p:nvPr/>
        </p:nvGraphicFramePr>
        <p:xfrm>
          <a:off x="255588" y="74613"/>
          <a:ext cx="631825" cy="514350"/>
        </p:xfrm>
        <a:graphic>
          <a:graphicData uri="http://schemas.openxmlformats.org/presentationml/2006/ole">
            <mc:AlternateContent xmlns:mc="http://schemas.openxmlformats.org/markup-compatibility/2006">
              <mc:Choice xmlns:v="urn:schemas-microsoft-com:vml" Requires="v">
                <p:oleObj name="Equation" r:id="rId7" imgW="266400" imgH="215640" progId="Equation.3">
                  <p:embed/>
                </p:oleObj>
              </mc:Choice>
              <mc:Fallback>
                <p:oleObj name="Equation" r:id="rId7" imgW="2664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8" y="74613"/>
                        <a:ext cx="631825" cy="51435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1106035838"/>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2466" name="Picture 2" descr="H-atom-3d-z2-prob-su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 Box 3"/>
          <p:cNvSpPr txBox="1">
            <a:spLocks noChangeArrowheads="1"/>
          </p:cNvSpPr>
          <p:nvPr/>
        </p:nvSpPr>
        <p:spPr bwMode="auto">
          <a:xfrm>
            <a:off x="288925" y="247650"/>
            <a:ext cx="64023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32177029"/>
      </p:ext>
    </p:extLst>
  </p:cSld>
  <p:clrMapOvr>
    <a:masterClrMapping/>
  </p:clrMapOvr>
  <p:transition>
    <p:cut/>
    <p:sndAc>
      <p:stSnd>
        <p:snd r:embed="rId2" name="PROJCTOR.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9" name="Object 5"/>
          <p:cNvGraphicFramePr>
            <a:graphicFrameLocks noChangeAspect="1"/>
          </p:cNvGraphicFramePr>
          <p:nvPr/>
        </p:nvGraphicFramePr>
        <p:xfrm>
          <a:off x="2490492" y="1578330"/>
          <a:ext cx="5248275" cy="1085850"/>
        </p:xfrm>
        <a:graphic>
          <a:graphicData uri="http://schemas.openxmlformats.org/presentationml/2006/ole">
            <mc:AlternateContent xmlns:mc="http://schemas.openxmlformats.org/markup-compatibility/2006">
              <mc:Choice xmlns:v="urn:schemas-microsoft-com:vml" Requires="v">
                <p:oleObj name="Equation" r:id="rId2" imgW="3517900" imgH="723900" progId="Equation.3">
                  <p:embed/>
                </p:oleObj>
              </mc:Choice>
              <mc:Fallback>
                <p:oleObj name="Equation" r:id="rId2" imgW="3517900" imgH="723900" progId="Equation.3">
                  <p:embed/>
                  <p:pic>
                    <p:nvPicPr>
                      <p:cNvPr id="9" name="Object 5"/>
                      <p:cNvPicPr>
                        <a:picLocks noChangeAspect="1" noChangeArrowheads="1"/>
                      </p:cNvPicPr>
                      <p:nvPr/>
                    </p:nvPicPr>
                    <p:blipFill>
                      <a:blip r:embed="rId3"/>
                      <a:srcRect/>
                      <a:stretch>
                        <a:fillRect/>
                      </a:stretch>
                    </p:blipFill>
                    <p:spPr bwMode="auto">
                      <a:xfrm>
                        <a:off x="2490492" y="1578330"/>
                        <a:ext cx="5248275" cy="1085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a:extLst>
              <a:ext uri="{FF2B5EF4-FFF2-40B4-BE49-F238E27FC236}">
                <a16:creationId xmlns:a16="http://schemas.microsoft.com/office/drawing/2014/main" id="{5168B539-77B0-D449-9484-F457855673E8}"/>
              </a:ext>
            </a:extLst>
          </p:cNvPr>
          <p:cNvSpPr/>
          <p:nvPr/>
        </p:nvSpPr>
        <p:spPr>
          <a:xfrm>
            <a:off x="1600200" y="1065683"/>
            <a:ext cx="5943600" cy="369332"/>
          </a:xfrm>
          <a:prstGeom prst="rect">
            <a:avLst/>
          </a:prstGeom>
        </p:spPr>
        <p:txBody>
          <a:bodyPr wrap="square">
            <a:spAutoFit/>
          </a:bodyPr>
          <a:lstStyle/>
          <a:p>
            <a:pPr algn="ctr"/>
            <a:r>
              <a:rPr lang="en-US" b="1" u="sng" dirty="0" err="1">
                <a:solidFill>
                  <a:srgbClr val="3333FF"/>
                </a:solidFill>
                <a:effectLst>
                  <a:outerShdw blurRad="38100" dist="38100" dir="2700000" algn="tl">
                    <a:srgbClr val="000000">
                      <a:alpha val="43137"/>
                    </a:srgbClr>
                  </a:outerShdw>
                </a:effectLst>
                <a:latin typeface="Georgia" pitchFamily="18" charset="0"/>
              </a:rPr>
              <a:t>Laplacian</a:t>
            </a:r>
            <a:r>
              <a:rPr lang="en-US"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Tree>
    <p:extLst>
      <p:ext uri="{BB962C8B-B14F-4D97-AF65-F5344CB8AC3E}">
        <p14:creationId xmlns:p14="http://schemas.microsoft.com/office/powerpoint/2010/main" val="221439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3490" name="Picture 2" descr="H-atom-3d-z2-prob-sur-a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55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1" name="Text Box 3"/>
          <p:cNvSpPr txBox="1">
            <a:spLocks noChangeArrowheads="1"/>
          </p:cNvSpPr>
          <p:nvPr/>
        </p:nvSpPr>
        <p:spPr bwMode="auto">
          <a:xfrm>
            <a:off x="288925" y="247650"/>
            <a:ext cx="8855075"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 with angular nodes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9304341"/>
      </p:ext>
    </p:extLst>
  </p:cSld>
  <p:clrMapOvr>
    <a:masterClrMapping/>
  </p:clrMapOvr>
  <p:transition>
    <p:cut/>
    <p:sndAc>
      <p:stSnd>
        <p:snd r:embed="rId2" name="PROJCTOR.WAV"/>
      </p:stSnd>
    </p:sndAc>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4514" name="Picture 2" descr="H-atom-3d-z2-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284163" y="247650"/>
            <a:ext cx="88550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Probability distribution as dots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004238"/>
      </p:ext>
    </p:extLst>
  </p:cSld>
  <p:clrMapOvr>
    <a:masterClrMapping/>
  </p:clrMapOvr>
  <p:transition>
    <p:cut/>
    <p:sndAc>
      <p:stSnd>
        <p:snd r:embed="rId2" name="PROJCTOR.WAV"/>
      </p:stSnd>
    </p:sndAc>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5538" name="Picture 2" descr="H-atom-4f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Text Box 3"/>
          <p:cNvSpPr txBox="1">
            <a:spLocks noChangeArrowheads="1"/>
          </p:cNvSpPr>
          <p:nvPr/>
        </p:nvSpPr>
        <p:spPr bwMode="auto">
          <a:xfrm>
            <a:off x="441325" y="120650"/>
            <a:ext cx="7175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4854793"/>
      </p:ext>
    </p:extLst>
  </p:cSld>
  <p:clrMapOvr>
    <a:masterClrMapping/>
  </p:clrMapOvr>
  <p:transition>
    <p:cut/>
    <p:sndAc>
      <p:stSnd>
        <p:snd r:embed="rId2" name="PROJCTOR.WAV"/>
      </p:stSnd>
    </p:sndAc>
  </p:transition>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6562" name="Picture 2" descr="H-atom-4f0-prob-nodal-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59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441325" y="120650"/>
            <a:ext cx="52133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 </a:t>
            </a: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Nodal Surface in grey</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8128560"/>
      </p:ext>
    </p:extLst>
  </p:cSld>
  <p:clrMapOvr>
    <a:masterClrMapping/>
  </p:clrMapOvr>
  <p:transition>
    <p:cut/>
    <p:sndAc>
      <p:stSnd>
        <p:snd r:embed="rId2" name="PROJCTOR.WAV"/>
      </p:st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normAutofit/>
          </a:bodyPr>
          <a:lstStyle/>
          <a:p>
            <a:r>
              <a:rPr lang="en-US" sz="2400" dirty="0">
                <a:solidFill>
                  <a:srgbClr val="6600CC"/>
                </a:solidFill>
                <a:latin typeface="Georgia"/>
                <a:cs typeface="Georgia"/>
              </a:rPr>
              <a:t>is only a nickname</a:t>
            </a:r>
            <a:br>
              <a:rPr lang="en-US" sz="2400" dirty="0">
                <a:solidFill>
                  <a:srgbClr val="6600CC"/>
                </a:solidFill>
                <a:latin typeface="Georgia"/>
                <a:cs typeface="Georgia"/>
              </a:rPr>
            </a:br>
            <a:endParaRPr lang="en-IN" sz="2400" dirty="0">
              <a:solidFill>
                <a:srgbClr val="6600CC"/>
              </a:solidFill>
              <a:latin typeface="Georgia"/>
              <a:cs typeface="Georgia"/>
            </a:endParaRPr>
          </a:p>
        </p:txBody>
      </p:sp>
      <p:sp>
        <p:nvSpPr>
          <p:cNvPr id="73" name="TextBox 72"/>
          <p:cNvSpPr txBox="1"/>
          <p:nvPr/>
        </p:nvSpPr>
        <p:spPr>
          <a:xfrm>
            <a:off x="3124200" y="5805264"/>
            <a:ext cx="1545014" cy="461665"/>
          </a:xfrm>
          <a:prstGeom prst="rect">
            <a:avLst/>
          </a:prstGeom>
          <a:noFill/>
          <a:ln>
            <a:solidFill>
              <a:schemeClr val="accent6">
                <a:lumMod val="40000"/>
                <a:lumOff val="60000"/>
              </a:schemeClr>
            </a:solidFill>
          </a:ln>
        </p:spPr>
        <p:txBody>
          <a:bodyPr wrap="none" rtlCol="0">
            <a:spAutoFit/>
          </a:bodyPr>
          <a:lstStyle/>
          <a:p>
            <a:r>
              <a:rPr lang="en-US" sz="2400" dirty="0">
                <a:solidFill>
                  <a:srgbClr val="6600CC"/>
                </a:solidFill>
                <a:latin typeface="Georgia"/>
                <a:cs typeface="Georgia"/>
              </a:rPr>
              <a:t>Full label:                                           </a:t>
            </a:r>
            <a:endParaRPr lang="en-IN" sz="2400" dirty="0">
              <a:solidFill>
                <a:prstClr val="black"/>
              </a:solidFill>
              <a:latin typeface="Georgia"/>
              <a:cs typeface="Georgia"/>
            </a:endParaRPr>
          </a:p>
        </p:txBody>
      </p:sp>
      <p:graphicFrame>
        <p:nvGraphicFramePr>
          <p:cNvPr id="21506" name="Object 2"/>
          <p:cNvGraphicFramePr>
            <a:graphicFrameLocks noChangeAspect="1"/>
          </p:cNvGraphicFramePr>
          <p:nvPr/>
        </p:nvGraphicFramePr>
        <p:xfrm>
          <a:off x="2339752" y="332656"/>
          <a:ext cx="631825" cy="648072"/>
        </p:xfrm>
        <a:graphic>
          <a:graphicData uri="http://schemas.openxmlformats.org/presentationml/2006/ole">
            <mc:AlternateContent xmlns:mc="http://schemas.openxmlformats.org/markup-compatibility/2006">
              <mc:Choice xmlns:v="urn:schemas-microsoft-com:vml" Requires="v">
                <p:oleObj name="Equation" r:id="rId2" imgW="266400" imgH="215640" progId="Equation.3">
                  <p:embed/>
                </p:oleObj>
              </mc:Choice>
              <mc:Fallback>
                <p:oleObj name="Equation" r:id="rId2" imgW="26640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2656"/>
                        <a:ext cx="631825" cy="648072"/>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pic>
        <p:nvPicPr>
          <p:cNvPr id="75" name="Picture 4" descr="H-atom-3d-z2-cont-zx"/>
          <p:cNvPicPr>
            <a:picLocks noChangeAspect="1" noChangeArrowheads="1"/>
          </p:cNvPicPr>
          <p:nvPr/>
        </p:nvPicPr>
        <p:blipFill>
          <a:blip r:embed="rId4" cstate="print"/>
          <a:srcRect l="13696" t="15494" r="21100" b="10728"/>
          <a:stretch>
            <a:fillRect/>
          </a:stretch>
        </p:blipFill>
        <p:spPr bwMode="auto">
          <a:xfrm>
            <a:off x="971600" y="2060848"/>
            <a:ext cx="4968552" cy="3744416"/>
          </a:xfrm>
          <a:prstGeom prst="rect">
            <a:avLst/>
          </a:prstGeom>
          <a:noFill/>
        </p:spPr>
      </p:pic>
      <p:graphicFrame>
        <p:nvGraphicFramePr>
          <p:cNvPr id="21507" name="Object 3"/>
          <p:cNvGraphicFramePr>
            <a:graphicFrameLocks noChangeAspect="1"/>
          </p:cNvGraphicFramePr>
          <p:nvPr>
            <p:extLst>
              <p:ext uri="{D42A27DB-BD31-4B8C-83A1-F6EECF244321}">
                <p14:modId xmlns:p14="http://schemas.microsoft.com/office/powerpoint/2010/main" val="1949289196"/>
              </p:ext>
            </p:extLst>
          </p:nvPr>
        </p:nvGraphicFramePr>
        <p:xfrm>
          <a:off x="4681388" y="5791200"/>
          <a:ext cx="1474788" cy="685800"/>
        </p:xfrm>
        <a:graphic>
          <a:graphicData uri="http://schemas.openxmlformats.org/presentationml/2006/ole">
            <mc:AlternateContent xmlns:mc="http://schemas.openxmlformats.org/markup-compatibility/2006">
              <mc:Choice xmlns:v="urn:schemas-microsoft-com:vml" Requires="v">
                <p:oleObj name="Equation" r:id="rId5" imgW="622080" imgH="228600" progId="Equation.3">
                  <p:embed/>
                </p:oleObj>
              </mc:Choice>
              <mc:Fallback>
                <p:oleObj name="Equation"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388" y="5791200"/>
                        <a:ext cx="1474788" cy="68580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graphicFrame>
        <p:nvGraphicFramePr>
          <p:cNvPr id="77" name="Object 0"/>
          <p:cNvGraphicFramePr>
            <a:graphicFrameLocks noChangeAspect="1"/>
          </p:cNvGraphicFramePr>
          <p:nvPr/>
        </p:nvGraphicFramePr>
        <p:xfrm>
          <a:off x="971600" y="1340768"/>
          <a:ext cx="7848600" cy="928688"/>
        </p:xfrm>
        <a:graphic>
          <a:graphicData uri="http://schemas.openxmlformats.org/presentationml/2006/ole">
            <mc:AlternateContent xmlns:mc="http://schemas.openxmlformats.org/markup-compatibility/2006">
              <mc:Choice xmlns:v="urn:schemas-microsoft-com:vml" Requires="v">
                <p:oleObj name="Equation" r:id="rId7" imgW="3543120" imgH="419040" progId="Equation.3">
                  <p:embed/>
                </p:oleObj>
              </mc:Choice>
              <mc:Fallback>
                <p:oleObj name="Equation" r:id="rId7" imgW="35431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1340768"/>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8" name="Line 6"/>
          <p:cNvSpPr>
            <a:spLocks noChangeShapeType="1"/>
          </p:cNvSpPr>
          <p:nvPr/>
        </p:nvSpPr>
        <p:spPr bwMode="auto">
          <a:xfrm>
            <a:off x="4172000" y="2314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graphicFrame>
        <p:nvGraphicFramePr>
          <p:cNvPr id="79" name="Object 2"/>
          <p:cNvGraphicFramePr>
            <a:graphicFrameLocks noChangeAspect="1"/>
          </p:cNvGraphicFramePr>
          <p:nvPr/>
        </p:nvGraphicFramePr>
        <p:xfrm>
          <a:off x="7462664" y="1995736"/>
          <a:ext cx="976312" cy="714375"/>
        </p:xfrm>
        <a:graphic>
          <a:graphicData uri="http://schemas.openxmlformats.org/presentationml/2006/ole">
            <mc:AlternateContent xmlns:mc="http://schemas.openxmlformats.org/markup-compatibility/2006">
              <mc:Choice xmlns:v="urn:schemas-microsoft-com:vml" Requires="v">
                <p:oleObj name="Equation" r:id="rId9" imgW="520560" imgH="380880" progId="Equation.3">
                  <p:embed/>
                </p:oleObj>
              </mc:Choice>
              <mc:Fallback>
                <p:oleObj name="Equation" r:id="rId9" imgW="52056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2664" y="1995736"/>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7164288" y="2996952"/>
          <a:ext cx="1452563" cy="404813"/>
        </p:xfrm>
        <a:graphic>
          <a:graphicData uri="http://schemas.openxmlformats.org/presentationml/2006/ole">
            <mc:AlternateContent xmlns:mc="http://schemas.openxmlformats.org/markup-compatibility/2006">
              <mc:Choice xmlns:v="urn:schemas-microsoft-com:vml" Requires="v">
                <p:oleObj name="Equation" r:id="rId11" imgW="774360" imgH="215640" progId="Equation.3">
                  <p:embed/>
                </p:oleObj>
              </mc:Choice>
              <mc:Fallback>
                <p:oleObj name="Equation" r:id="rId11" imgW="774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4288" y="2996952"/>
                        <a:ext cx="1452563" cy="404813"/>
                      </a:xfrm>
                      <a:prstGeom prst="rect">
                        <a:avLst/>
                      </a:prstGeom>
                      <a:solidFill>
                        <a:srgbClr val="FFFF99">
                          <a:alpha val="52000"/>
                        </a:srgbClr>
                      </a:solidFill>
                      <a:ln w="9525">
                        <a:solidFill>
                          <a:srgbClr val="9933FF"/>
                        </a:solidFill>
                        <a:miter lim="800000"/>
                        <a:headEnd/>
                        <a:tailEnd/>
                      </a:ln>
                    </p:spPr>
                  </p:pic>
                </p:oleObj>
              </mc:Fallback>
            </mc:AlternateContent>
          </a:graphicData>
        </a:graphic>
      </p:graphicFrame>
      <p:sp>
        <p:nvSpPr>
          <p:cNvPr id="81" name="Rounded Rectangular Callout 80"/>
          <p:cNvSpPr/>
          <p:nvPr/>
        </p:nvSpPr>
        <p:spPr>
          <a:xfrm>
            <a:off x="7702252" y="2395488"/>
            <a:ext cx="288032" cy="504056"/>
          </a:xfrm>
          <a:prstGeom prst="wedgeRoundRectCallou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39738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animEffect transition="in" filter="blinds(horizontal)">
                                      <p:cBhvr>
                                        <p:cTn id="19"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1"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457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609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4572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4724400" y="381000"/>
            <a:ext cx="3291840" cy="2743172"/>
          </a:xfrm>
          <a:prstGeom prst="rect">
            <a:avLst/>
          </a:prstGeom>
        </p:spPr>
      </p:pic>
      <p:sp>
        <p:nvSpPr>
          <p:cNvPr id="24" name="TextBox 23"/>
          <p:cNvSpPr txBox="1"/>
          <p:nvPr/>
        </p:nvSpPr>
        <p:spPr>
          <a:xfrm>
            <a:off x="381000" y="3027402"/>
            <a:ext cx="4191000" cy="553998"/>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(or </a:t>
            </a:r>
            <a:r>
              <a:rPr lang="en-US" sz="1000" b="1" i="1" dirty="0" err="1">
                <a:solidFill>
                  <a:prstClr val="black"/>
                </a:solidFill>
                <a:latin typeface="Calibri"/>
              </a:rPr>
              <a:t>yz</a:t>
            </a:r>
            <a:r>
              <a:rPr lang="en-US" sz="1000" b="1" dirty="0">
                <a:solidFill>
                  <a:prstClr val="black"/>
                </a:solidFill>
                <a:latin typeface="Calibri"/>
              </a:rPr>
              <a:t>) plane for the hydrogen atom. The large hills correspond to the positive lobes and the small pits correspond to the negative lobes.</a:t>
            </a:r>
          </a:p>
        </p:txBody>
      </p:sp>
      <p:sp>
        <p:nvSpPr>
          <p:cNvPr id="25" name="TextBox 24"/>
          <p:cNvSpPr txBox="1"/>
          <p:nvPr/>
        </p:nvSpPr>
        <p:spPr>
          <a:xfrm>
            <a:off x="4572000" y="3030070"/>
            <a:ext cx="4191000" cy="707886"/>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z2 </a:t>
            </a:r>
            <a:r>
              <a:rPr lang="en-US" sz="1000" b="1" dirty="0">
                <a:solidFill>
                  <a:prstClr val="black"/>
                </a:solidFill>
                <a:latin typeface="Calibri"/>
              </a:rPr>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381000" y="5943600"/>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plane for the hydrogen atom. The hills and the pits have same amplitude. </a:t>
            </a:r>
          </a:p>
        </p:txBody>
      </p:sp>
      <p:sp>
        <p:nvSpPr>
          <p:cNvPr id="30" name="TextBox 29"/>
          <p:cNvSpPr txBox="1"/>
          <p:nvPr/>
        </p:nvSpPr>
        <p:spPr>
          <a:xfrm>
            <a:off x="4572000" y="6073914"/>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xy </a:t>
            </a:r>
            <a:r>
              <a:rPr lang="en-US" sz="1000" b="1" dirty="0">
                <a:solidFill>
                  <a:prstClr val="black"/>
                </a:solidFill>
                <a:latin typeface="Calibri"/>
              </a:rPr>
              <a:t> orbital of the hydrogen atom. Pits in the figure to the left appear has hills. </a:t>
            </a:r>
          </a:p>
        </p:txBody>
      </p:sp>
    </p:spTree>
    <p:extLst>
      <p:ext uri="{BB962C8B-B14F-4D97-AF65-F5344CB8AC3E}">
        <p14:creationId xmlns:p14="http://schemas.microsoft.com/office/powerpoint/2010/main" val="1645809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60px-Hydrogen_Density_Plots"/>
          <p:cNvPicPr>
            <a:picLocks noChangeAspect="1" noChangeArrowheads="1"/>
          </p:cNvPicPr>
          <p:nvPr/>
        </p:nvPicPr>
        <p:blipFill>
          <a:blip r:embed="rId2" cstate="print"/>
          <a:srcRect/>
          <a:stretch>
            <a:fillRect/>
          </a:stretch>
        </p:blipFill>
        <p:spPr bwMode="auto">
          <a:xfrm>
            <a:off x="1295400" y="914400"/>
            <a:ext cx="5866667" cy="5333334"/>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90174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1219200" y="990600"/>
            <a:ext cx="6934200" cy="5181600"/>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948830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1295400" y="838200"/>
            <a:ext cx="6629400" cy="5476875"/>
          </a:xfrm>
          <a:prstGeom prst="rect">
            <a:avLst/>
          </a:prstGeom>
          <a:noFill/>
          <a:ln w="9525">
            <a:noFill/>
            <a:miter lim="800000"/>
            <a:headEnd/>
            <a:tailEnd/>
          </a:ln>
        </p:spPr>
      </p:pic>
    </p:spTree>
    <p:extLst>
      <p:ext uri="{BB962C8B-B14F-4D97-AF65-F5344CB8AC3E}">
        <p14:creationId xmlns:p14="http://schemas.microsoft.com/office/powerpoint/2010/main" val="3077118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914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245092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nvGraphicFramePr>
        <p:xfrm>
          <a:off x="2031207" y="1571625"/>
          <a:ext cx="5722144" cy="142875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2031207" y="1571625"/>
                        <a:ext cx="5722144"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7372350" y="1547630"/>
            <a:ext cx="250473"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Rectangle 27"/>
          <p:cNvSpPr/>
          <p:nvPr/>
        </p:nvSpPr>
        <p:spPr>
          <a:xfrm>
            <a:off x="1828800" y="1065683"/>
            <a:ext cx="5943600" cy="646331"/>
          </a:xfrm>
          <a:prstGeom prst="rect">
            <a:avLst/>
          </a:prstGeom>
        </p:spPr>
        <p:txBody>
          <a:bodyPr wrap="square">
            <a:spAutoFit/>
          </a:bodyPr>
          <a:lstStyle/>
          <a:p>
            <a:r>
              <a:rPr lang="en-US" b="1" u="sng" dirty="0">
                <a:solidFill>
                  <a:srgbClr val="3333FF"/>
                </a:solidFill>
                <a:effectLst>
                  <a:outerShdw blurRad="38100" dist="38100" dir="2700000" algn="tl">
                    <a:srgbClr val="000000">
                      <a:alpha val="43137"/>
                    </a:srgbClr>
                  </a:outerShdw>
                </a:effectLst>
                <a:latin typeface="Georgia" pitchFamily="18" charset="0"/>
              </a:rPr>
              <a:t>Kinetic energy operator in Spherical Coordinates</a:t>
            </a:r>
          </a:p>
        </p:txBody>
      </p:sp>
      <p:sp>
        <p:nvSpPr>
          <p:cNvPr id="29" name="Rectangle 28"/>
          <p:cNvSpPr/>
          <p:nvPr/>
        </p:nvSpPr>
        <p:spPr>
          <a:xfrm>
            <a:off x="1943100" y="2400300"/>
            <a:ext cx="1200150" cy="74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1697DC61-73F4-244E-B45F-BCE04AADBF3D}"/>
              </a:ext>
            </a:extLst>
          </p:cNvPr>
          <p:cNvSpPr txBox="1"/>
          <p:nvPr/>
        </p:nvSpPr>
        <p:spPr>
          <a:xfrm>
            <a:off x="1943100" y="3004750"/>
            <a:ext cx="1172116" cy="300082"/>
          </a:xfrm>
          <a:prstGeom prst="rect">
            <a:avLst/>
          </a:prstGeom>
          <a:noFill/>
        </p:spPr>
        <p:txBody>
          <a:bodyPr wrap="none" rtlCol="0">
            <a:spAutoFit/>
          </a:bodyPr>
          <a:lstStyle/>
          <a:p>
            <a:r>
              <a:rPr lang="en-US" sz="1350" b="1" dirty="0">
                <a:latin typeface="Georgia" panose="02040502050405020303" pitchFamily="18" charset="0"/>
              </a:rPr>
              <a:t>Rigid rotor</a:t>
            </a:r>
          </a:p>
        </p:txBody>
      </p:sp>
      <p:sp>
        <p:nvSpPr>
          <p:cNvPr id="11" name="TextBox 10">
            <a:extLst>
              <a:ext uri="{FF2B5EF4-FFF2-40B4-BE49-F238E27FC236}">
                <a16:creationId xmlns:a16="http://schemas.microsoft.com/office/drawing/2014/main" id="{C448A815-5965-D04E-B49F-6BCC4DBDCF04}"/>
              </a:ext>
            </a:extLst>
          </p:cNvPr>
          <p:cNvSpPr txBox="1"/>
          <p:nvPr/>
        </p:nvSpPr>
        <p:spPr>
          <a:xfrm>
            <a:off x="2031207" y="3338832"/>
            <a:ext cx="2778646" cy="1546577"/>
          </a:xfrm>
          <a:prstGeom prst="rect">
            <a:avLst/>
          </a:prstGeom>
          <a:noFill/>
        </p:spPr>
        <p:txBody>
          <a:bodyPr wrap="none" rtlCol="0">
            <a:spAutoFit/>
          </a:bodyPr>
          <a:lstStyle/>
          <a:p>
            <a:pPr marL="214313" indent="-214313">
              <a:buFont typeface="Arial" panose="020B0604020202020204" pitchFamily="34" charset="0"/>
              <a:buChar char="•"/>
            </a:pPr>
            <a:r>
              <a:rPr lang="en-US" sz="1350" dirty="0">
                <a:latin typeface="Georgia" panose="02040502050405020303" pitchFamily="18" charset="0"/>
              </a:rPr>
              <a:t>Potential energy = 0</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KE term: entire </a:t>
            </a:r>
            <a:r>
              <a:rPr lang="en-US" sz="1350" dirty="0" err="1">
                <a:latin typeface="Georgia" panose="02040502050405020303" pitchFamily="18" charset="0"/>
              </a:rPr>
              <a:t>Hamiltonaian</a:t>
            </a:r>
            <a:endParaRPr lang="en-US" sz="1350" dirty="0">
              <a:latin typeface="Georgia" panose="02040502050405020303" pitchFamily="18" charset="0"/>
            </a:endParaRP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i="1" dirty="0">
                <a:latin typeface="Georgia" panose="02040502050405020303" pitchFamily="18" charset="0"/>
              </a:rPr>
              <a:t>r</a:t>
            </a:r>
            <a:r>
              <a:rPr lang="en-US" sz="1350" dirty="0">
                <a:latin typeface="Georgia" panose="02040502050405020303" pitchFamily="18" charset="0"/>
              </a:rPr>
              <a:t> = constant</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Derivative with respect to </a:t>
            </a:r>
            <a:r>
              <a:rPr lang="en-US" sz="1350" i="1" dirty="0">
                <a:latin typeface="Georgia" panose="02040502050405020303" pitchFamily="18" charset="0"/>
              </a:rPr>
              <a:t>r</a:t>
            </a:r>
            <a:r>
              <a:rPr lang="en-US" sz="1350" dirty="0">
                <a:latin typeface="Georgia" panose="02040502050405020303" pitchFamily="18" charset="0"/>
              </a:rPr>
              <a:t> = 0</a:t>
            </a:r>
          </a:p>
        </p:txBody>
      </p:sp>
      <p:sp>
        <p:nvSpPr>
          <p:cNvPr id="13" name="Rectangle 12">
            <a:extLst>
              <a:ext uri="{FF2B5EF4-FFF2-40B4-BE49-F238E27FC236}">
                <a16:creationId xmlns:a16="http://schemas.microsoft.com/office/drawing/2014/main" id="{3425BB74-91D2-7D40-BF05-8A562722B268}"/>
              </a:ext>
            </a:extLst>
          </p:cNvPr>
          <p:cNvSpPr/>
          <p:nvPr/>
        </p:nvSpPr>
        <p:spPr>
          <a:xfrm>
            <a:off x="2570560" y="1620486"/>
            <a:ext cx="15442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7055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nvGraphicFramePr>
        <p:xfrm>
          <a:off x="2050257" y="1571625"/>
          <a:ext cx="5722144" cy="142875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2050257" y="1571625"/>
                        <a:ext cx="5722144"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7372350" y="1547630"/>
            <a:ext cx="250473"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Rectangle 27"/>
          <p:cNvSpPr/>
          <p:nvPr/>
        </p:nvSpPr>
        <p:spPr>
          <a:xfrm>
            <a:off x="1828800" y="1065683"/>
            <a:ext cx="5943600" cy="369332"/>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in Spherical Coordinates</a:t>
            </a:r>
          </a:p>
        </p:txBody>
      </p:sp>
      <p:sp>
        <p:nvSpPr>
          <p:cNvPr id="29" name="Rectangle 28"/>
          <p:cNvSpPr/>
          <p:nvPr/>
        </p:nvSpPr>
        <p:spPr>
          <a:xfrm>
            <a:off x="1943100" y="2400300"/>
            <a:ext cx="1200150" cy="74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1697DC61-73F4-244E-B45F-BCE04AADBF3D}"/>
              </a:ext>
            </a:extLst>
          </p:cNvPr>
          <p:cNvSpPr txBox="1"/>
          <p:nvPr/>
        </p:nvSpPr>
        <p:spPr>
          <a:xfrm>
            <a:off x="1943100" y="3004750"/>
            <a:ext cx="1172116" cy="300082"/>
          </a:xfrm>
          <a:prstGeom prst="rect">
            <a:avLst/>
          </a:prstGeom>
          <a:noFill/>
        </p:spPr>
        <p:txBody>
          <a:bodyPr wrap="none" rtlCol="0">
            <a:spAutoFit/>
          </a:bodyPr>
          <a:lstStyle/>
          <a:p>
            <a:r>
              <a:rPr lang="en-US" sz="1350" b="1" dirty="0">
                <a:latin typeface="Georgia" panose="02040502050405020303" pitchFamily="18" charset="0"/>
              </a:rPr>
              <a:t>Rigid rotor</a:t>
            </a:r>
          </a:p>
        </p:txBody>
      </p:sp>
      <p:sp>
        <p:nvSpPr>
          <p:cNvPr id="11" name="TextBox 10">
            <a:extLst>
              <a:ext uri="{FF2B5EF4-FFF2-40B4-BE49-F238E27FC236}">
                <a16:creationId xmlns:a16="http://schemas.microsoft.com/office/drawing/2014/main" id="{C448A815-5965-D04E-B49F-6BCC4DBDCF04}"/>
              </a:ext>
            </a:extLst>
          </p:cNvPr>
          <p:cNvSpPr txBox="1"/>
          <p:nvPr/>
        </p:nvSpPr>
        <p:spPr>
          <a:xfrm>
            <a:off x="2031207" y="3338832"/>
            <a:ext cx="2778646" cy="1546577"/>
          </a:xfrm>
          <a:prstGeom prst="rect">
            <a:avLst/>
          </a:prstGeom>
          <a:noFill/>
        </p:spPr>
        <p:txBody>
          <a:bodyPr wrap="none" rtlCol="0">
            <a:spAutoFit/>
          </a:bodyPr>
          <a:lstStyle/>
          <a:p>
            <a:pPr marL="214313" indent="-214313">
              <a:buFont typeface="Arial" panose="020B0604020202020204" pitchFamily="34" charset="0"/>
              <a:buChar char="•"/>
            </a:pPr>
            <a:r>
              <a:rPr lang="en-US" sz="1350" dirty="0">
                <a:latin typeface="Georgia" panose="02040502050405020303" pitchFamily="18" charset="0"/>
              </a:rPr>
              <a:t>Potential energy = 0</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KE term: entire </a:t>
            </a:r>
            <a:r>
              <a:rPr lang="en-US" sz="1350" dirty="0" err="1">
                <a:latin typeface="Georgia" panose="02040502050405020303" pitchFamily="18" charset="0"/>
              </a:rPr>
              <a:t>Hamiltonaian</a:t>
            </a:r>
            <a:endParaRPr lang="en-US" sz="1350" dirty="0">
              <a:latin typeface="Georgia" panose="02040502050405020303" pitchFamily="18" charset="0"/>
            </a:endParaRP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i="1" dirty="0">
                <a:latin typeface="Georgia" panose="02040502050405020303" pitchFamily="18" charset="0"/>
              </a:rPr>
              <a:t>r</a:t>
            </a:r>
            <a:r>
              <a:rPr lang="en-US" sz="1350" dirty="0">
                <a:latin typeface="Georgia" panose="02040502050405020303" pitchFamily="18" charset="0"/>
              </a:rPr>
              <a:t> = constant</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Derivative with respect to </a:t>
            </a:r>
            <a:r>
              <a:rPr lang="en-US" sz="1350" i="1" dirty="0">
                <a:latin typeface="Georgia" panose="02040502050405020303" pitchFamily="18" charset="0"/>
              </a:rPr>
              <a:t>r</a:t>
            </a:r>
            <a:r>
              <a:rPr lang="en-US" sz="1350" dirty="0">
                <a:latin typeface="Georgia" panose="02040502050405020303" pitchFamily="18" charset="0"/>
              </a:rPr>
              <a:t> = 0</a:t>
            </a:r>
          </a:p>
        </p:txBody>
      </p:sp>
      <p:sp>
        <p:nvSpPr>
          <p:cNvPr id="13" name="Rectangle 12">
            <a:extLst>
              <a:ext uri="{FF2B5EF4-FFF2-40B4-BE49-F238E27FC236}">
                <a16:creationId xmlns:a16="http://schemas.microsoft.com/office/drawing/2014/main" id="{3425BB74-91D2-7D40-BF05-8A562722B268}"/>
              </a:ext>
            </a:extLst>
          </p:cNvPr>
          <p:cNvSpPr/>
          <p:nvPr/>
        </p:nvSpPr>
        <p:spPr>
          <a:xfrm>
            <a:off x="2570560" y="1620486"/>
            <a:ext cx="15442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4387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nvGraphicFramePr>
        <p:xfrm>
          <a:off x="2166937" y="1670963"/>
          <a:ext cx="4862513" cy="1050131"/>
        </p:xfrm>
        <a:graphic>
          <a:graphicData uri="http://schemas.openxmlformats.org/presentationml/2006/ole">
            <mc:AlternateContent xmlns:mc="http://schemas.openxmlformats.org/markup-compatibility/2006">
              <mc:Choice xmlns:v="urn:schemas-microsoft-com:vml" Requires="v">
                <p:oleObj name="Document" r:id="rId2" imgW="5486400" imgH="1181100" progId="Word.Document.12">
                  <p:embed/>
                </p:oleObj>
              </mc:Choice>
              <mc:Fallback>
                <p:oleObj name="Document" r:id="rId2" imgW="5486400" imgH="1181100" progId="Word.Document.12">
                  <p:embed/>
                  <p:pic>
                    <p:nvPicPr>
                      <p:cNvPr id="31" name="Object 30"/>
                      <p:cNvPicPr/>
                      <p:nvPr/>
                    </p:nvPicPr>
                    <p:blipFill>
                      <a:blip r:embed="rId3"/>
                      <a:stretch>
                        <a:fillRect/>
                      </a:stretch>
                    </p:blipFill>
                    <p:spPr>
                      <a:xfrm>
                        <a:off x="2166937" y="1670963"/>
                        <a:ext cx="4862513" cy="105013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2A1E365-61A2-DC44-AF2D-FB58E182A9D5}"/>
              </a:ext>
            </a:extLst>
          </p:cNvPr>
          <p:cNvSpPr/>
          <p:nvPr/>
        </p:nvSpPr>
        <p:spPr>
          <a:xfrm>
            <a:off x="1085850" y="1065683"/>
            <a:ext cx="6972300" cy="646331"/>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from square of angular momentum operator</a:t>
            </a:r>
          </a:p>
        </p:txBody>
      </p:sp>
    </p:spTree>
    <p:extLst>
      <p:ext uri="{BB962C8B-B14F-4D97-AF65-F5344CB8AC3E}">
        <p14:creationId xmlns:p14="http://schemas.microsoft.com/office/powerpoint/2010/main" val="4038849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tebook">
  <a:themeElements>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po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pot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1365</Words>
  <Application>Microsoft Macintosh PowerPoint</Application>
  <PresentationFormat>On-screen Show (4:3)</PresentationFormat>
  <Paragraphs>299</Paragraphs>
  <Slides>69</Slides>
  <Notes>2</Notes>
  <HiddenSlides>6</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3</vt:i4>
      </vt:variant>
      <vt:variant>
        <vt:lpstr>Slide Titles</vt:lpstr>
      </vt:variant>
      <vt:variant>
        <vt:i4>69</vt:i4>
      </vt:variant>
    </vt:vector>
  </HeadingPairs>
  <TitlesOfParts>
    <vt:vector size="84" baseType="lpstr">
      <vt:lpstr>Arial</vt:lpstr>
      <vt:lpstr>Calibri</vt:lpstr>
      <vt:lpstr>Cambria Math</vt:lpstr>
      <vt:lpstr>Comic Sans MS</vt:lpstr>
      <vt:lpstr>Georgia</vt:lpstr>
      <vt:lpstr>Monotype Sorts</vt:lpstr>
      <vt:lpstr>Symbol</vt:lpstr>
      <vt:lpstr>Times New Roman</vt:lpstr>
      <vt:lpstr>Office Theme</vt:lpstr>
      <vt:lpstr>1_Office Theme</vt:lpstr>
      <vt:lpstr>Notebook</vt:lpstr>
      <vt:lpstr>2_Office Theme</vt:lpstr>
      <vt:lpstr>Equation</vt:lpstr>
      <vt:lpstr>Document</vt:lpstr>
      <vt:lpstr>Formel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Radial Distribution Functions: 4r2Rnl2(r)</vt:lpstr>
      <vt:lpstr>PowerPoint Presentation</vt:lpstr>
      <vt:lpstr>PowerPoint Presentation</vt:lpstr>
      <vt:lpstr>PowerPoint Presentation</vt:lpstr>
      <vt:lpstr>PowerPoint Presentation</vt:lpstr>
      <vt:lpstr>PowerPoint Presentation</vt:lpstr>
      <vt:lpstr>Misinterpretation of Orbital pictures</vt:lpstr>
      <vt:lpstr>(Angular x Radial) Electron Densities</vt:lpstr>
      <vt:lpstr>Basis for nomenclature of Orbitals</vt:lpstr>
      <vt:lpstr>Surface plot of Y and Y2 for S</vt:lpstr>
      <vt:lpstr>PowerPoint Presentation</vt:lpstr>
      <vt:lpstr>PowerPoint Presentation</vt:lpstr>
      <vt:lpstr>PowerPoint Presentation</vt:lpstr>
      <vt:lpstr>PowerPoint Presentation</vt:lpstr>
      <vt:lpstr>PowerPoint Presentation</vt:lpstr>
      <vt:lpstr>PowerPoint Presentation</vt:lpstr>
      <vt:lpstr>Contours of constant probability density  Distribution of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only a nickname </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Shobhna Kapoor</cp:lastModifiedBy>
  <cp:revision>179</cp:revision>
  <cp:lastPrinted>2015-09-28T03:12:37Z</cp:lastPrinted>
  <dcterms:created xsi:type="dcterms:W3CDTF">2013-08-13T05:19:04Z</dcterms:created>
  <dcterms:modified xsi:type="dcterms:W3CDTF">2023-01-08T12:01:31Z</dcterms:modified>
</cp:coreProperties>
</file>